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8" r:id="rId5"/>
    <p:sldMasterId id="2147483702" r:id="rId6"/>
    <p:sldMasterId id="2147483716" r:id="rId7"/>
    <p:sldMasterId id="2147483723" r:id="rId8"/>
    <p:sldMasterId id="2147483791" r:id="rId9"/>
    <p:sldMasterId id="2147483795" r:id="rId10"/>
    <p:sldMasterId id="2147483835" r:id="rId11"/>
    <p:sldMasterId id="2147483839" r:id="rId12"/>
  </p:sldMasterIdLst>
  <p:notesMasterIdLst>
    <p:notesMasterId r:id="rId46"/>
  </p:notesMasterIdLst>
  <p:handoutMasterIdLst>
    <p:handoutMasterId r:id="rId47"/>
  </p:handoutMasterIdLst>
  <p:sldIdLst>
    <p:sldId id="300" r:id="rId13"/>
    <p:sldId id="263" r:id="rId14"/>
    <p:sldId id="737" r:id="rId15"/>
    <p:sldId id="264" r:id="rId16"/>
    <p:sldId id="2146448463" r:id="rId17"/>
    <p:sldId id="2146448462" r:id="rId18"/>
    <p:sldId id="262" r:id="rId19"/>
    <p:sldId id="741" r:id="rId20"/>
    <p:sldId id="742" r:id="rId21"/>
    <p:sldId id="748" r:id="rId22"/>
    <p:sldId id="589" r:id="rId23"/>
    <p:sldId id="615" r:id="rId24"/>
    <p:sldId id="616" r:id="rId25"/>
    <p:sldId id="651" r:id="rId26"/>
    <p:sldId id="758" r:id="rId27"/>
    <p:sldId id="2147473572" r:id="rId28"/>
    <p:sldId id="571" r:id="rId29"/>
    <p:sldId id="2146448456" r:id="rId30"/>
    <p:sldId id="2146448457" r:id="rId31"/>
    <p:sldId id="575" r:id="rId32"/>
    <p:sldId id="597" r:id="rId33"/>
    <p:sldId id="2146448464" r:id="rId34"/>
    <p:sldId id="2146448461" r:id="rId35"/>
    <p:sldId id="2146448460" r:id="rId36"/>
    <p:sldId id="2145706699" r:id="rId37"/>
    <p:sldId id="2147470429" r:id="rId38"/>
    <p:sldId id="2147375088" r:id="rId39"/>
    <p:sldId id="2147470426" r:id="rId40"/>
    <p:sldId id="2147473557" r:id="rId41"/>
    <p:sldId id="2147308890" r:id="rId42"/>
    <p:sldId id="3661" r:id="rId43"/>
    <p:sldId id="568" r:id="rId44"/>
    <p:sldId id="410" r:id="rId4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4" pos="3839" userDrawn="1">
          <p15:clr>
            <a:srgbClr val="A4A3A4"/>
          </p15:clr>
        </p15:guide>
        <p15:guide id="6" pos="7079" userDrawn="1">
          <p15:clr>
            <a:srgbClr val="A4A3A4"/>
          </p15:clr>
        </p15:guide>
        <p15:guide id="7" orient="horz" pos="4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leen Gootee" initials="CG" lastIdx="1" clrIdx="0">
    <p:extLst>
      <p:ext uri="{19B8F6BF-5375-455C-9EA6-DF929625EA0E}">
        <p15:presenceInfo xmlns:p15="http://schemas.microsoft.com/office/powerpoint/2012/main" userId="S::cgootee@Lenovo.com::61ea981b-1251-4ebd-a9f4-19b35a558468" providerId="AD"/>
      </p:ext>
    </p:extLst>
  </p:cmAuthor>
  <p:cmAuthor id="2" name="Bradley Weatherspoon" initials="BW" lastIdx="2" clrIdx="1">
    <p:extLst>
      <p:ext uri="{19B8F6BF-5375-455C-9EA6-DF929625EA0E}">
        <p15:presenceInfo xmlns:p15="http://schemas.microsoft.com/office/powerpoint/2012/main" userId="S::btherspoon@lenovo.com::360424b2-687b-4682-8ded-1692ba19cb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2F0"/>
    <a:srgbClr val="6F7170"/>
    <a:srgbClr val="E2E3E2"/>
    <a:srgbClr val="BF0000"/>
    <a:srgbClr val="00B4E5"/>
    <a:srgbClr val="EA6BB0"/>
    <a:srgbClr val="FF40FF"/>
    <a:srgbClr val="FF85FF"/>
    <a:srgbClr val="0094BC"/>
    <a:srgbClr val="C51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60"/>
  </p:normalViewPr>
  <p:slideViewPr>
    <p:cSldViewPr snapToGrid="0">
      <p:cViewPr varScale="1">
        <p:scale>
          <a:sx n="83" d="100"/>
          <a:sy n="83" d="100"/>
        </p:scale>
        <p:origin x="492" y="78"/>
      </p:cViewPr>
      <p:guideLst>
        <p:guide orient="horz" pos="2160"/>
        <p:guide pos="3839"/>
        <p:guide pos="7079"/>
        <p:guide orient="horz" pos="42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C0EDC-3B04-4D43-AC98-A606493C474D}" type="datetimeFigureOut">
              <a:rPr lang="en-US" sz="1000" smtClean="0">
                <a:latin typeface="Arial" pitchFamily="34" charset="0"/>
                <a:cs typeface="Arial" pitchFamily="34" charset="0"/>
              </a:rPr>
              <a:pPr/>
              <a:t>5/3/2023</a:t>
            </a:fld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r>
              <a:rPr lang="en-US" sz="8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2011 LENOVO CONFIDENTIAL.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F3538-DD9D-4F25-8311-592750C50641}" type="slidenum">
              <a:rPr lang="en-US" sz="8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5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F23CF275-28B3-497F-9AED-85D5F023BA5C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800" cap="all">
                <a:solidFill>
                  <a:srgbClr val="939598"/>
                </a:solidFill>
              </a:rPr>
              <a:t>2011 LENOVO CONFIDENTIAL.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4AED87EB-65D7-4500-873C-410831173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81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7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8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E3F56-5422-4941-9636-2242ECF559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59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9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5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802EA-9155-4941-A9C7-18DE4BEBDF9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47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42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27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2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22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34056_Color-Sparkles-lores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60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27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 l </a:t>
            </a:r>
            <a:r>
              <a:rPr lang="en-US" err="1"/>
              <a:t>Topseller</a:t>
            </a:r>
            <a:r>
              <a:rPr lang="en-US"/>
              <a:t>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/>
          </a:p>
        </p:txBody>
      </p:sp>
    </p:spTree>
    <p:extLst>
      <p:ext uri="{BB962C8B-B14F-4D97-AF65-F5344CB8AC3E}">
        <p14:creationId xmlns:p14="http://schemas.microsoft.com/office/powerpoint/2010/main" val="1374477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003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437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6600876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F013C-4673-4598-B729-A71D9DC33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6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61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66206040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490B93F-C25A-476B-A1B0-5F566C0157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61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01632373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8416651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0DD018-EAF2-48F3-ABFD-828A5E37F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2137717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08B439B-E84A-4380-B725-5C2E2A35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13522-5B75-F893-0706-7E3AB710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 flipH="1">
            <a:off x="7616825" y="36"/>
            <a:ext cx="4572000" cy="68579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51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accent4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146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 bwMode="gray">
          <a:xfrm>
            <a:off x="1828170" y="1519963"/>
            <a:ext cx="8535661" cy="4341742"/>
            <a:chOff x="1828170" y="1258957"/>
            <a:chExt cx="8535661" cy="4341742"/>
          </a:xfrm>
          <a:solidFill>
            <a:schemeClr val="bg1">
              <a:lumMod val="85000"/>
            </a:schemeClr>
          </a:solidFill>
        </p:grpSpPr>
        <p:sp>
          <p:nvSpPr>
            <p:cNvPr id="5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ounded Rectangle 7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0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853433" y="1260545"/>
            <a:ext cx="485134" cy="485134"/>
            <a:chOff x="5853433" y="734066"/>
            <a:chExt cx="485134" cy="48513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2795848" y="4437853"/>
            <a:ext cx="66003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619912" y="4738254"/>
            <a:ext cx="4952177" cy="283924"/>
            <a:chOff x="587076" y="4891945"/>
            <a:chExt cx="6379553" cy="365760"/>
          </a:xfrm>
        </p:grpSpPr>
        <p:pic>
          <p:nvPicPr>
            <p:cNvPr id="14" name="Picture 2" descr="C:\Users\kathyp\Documents\00_Brand-Resources\Multimode Elements\Multimode Icons\PNG\Multimode-Icon_HANG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kathyp\Documents\00_Brand-Resources\Multimode Elements\Multimode Icons\PNG\Multimode-Icon_HOLD.png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860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kathyp\Documents\00_Brand-Resources\Multimode Elements\Multimode Icons\PNG\Multimode-Icon_LAPTOP.png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247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kathyp\Documents\00_Brand-Resources\Multimode Elements\Multimode Icons\PNG\Multimode-Icon_STAND.pn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2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kathyp\Documents\00_Brand-Resources\Multimode Elements\Multimode Icons\PNG\Multimode-Icon_STAND-Tablet.png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12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kathyp\Documents\00_Brand-Resources\Multimode Elements\Multimode Icons\PNG\Multimode-Icon_TABLE.png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599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:\Users\kathyp\Documents\00_Brand-Resources\Multimode Elements\Multimode Icons\PNG\Multimode-Icon_TABLET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8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Users\kathyp\Documents\00_Brand-Resources\Multimode Elements\Multimode Icons\PNG\Multimode-Icon_TENT.png"/>
            <p:cNvPicPr>
              <a:picLocks noChangeAspect="1" noChangeArrowheads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564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Users\kathyp\Documents\00_Brand-Resources\Multimode Elements\Multimode Icons\PNG\Multimode-Icon_TILT.png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34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C:\Users\kathyp\Documents\00_Brand-Resources\Multimode Elements\Multimode Icons\PNG\Multimode-Icon_TV.png"/>
            <p:cNvPicPr>
              <a:picLocks noChangeAspect="1" noChangeArrowheads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743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175"/>
            <p:cNvGrpSpPr/>
            <p:nvPr userDrawn="1"/>
          </p:nvGrpSpPr>
          <p:grpSpPr>
            <a:xfrm>
              <a:off x="2015634" y="4917112"/>
              <a:ext cx="310896" cy="310896"/>
              <a:chOff x="2024598" y="5468108"/>
              <a:chExt cx="310896" cy="310896"/>
            </a:xfrm>
          </p:grpSpPr>
          <p:sp>
            <p:nvSpPr>
              <p:cNvPr id="46" name="Oval 45"/>
              <p:cNvSpPr/>
              <p:nvPr userDrawn="1"/>
            </p:nvSpPr>
            <p:spPr>
              <a:xfrm>
                <a:off x="2024598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 userDrawn="1"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814" y="5509256"/>
                <a:ext cx="122464" cy="228600"/>
              </a:xfrm>
              <a:prstGeom prst="rect">
                <a:avLst/>
              </a:prstGeom>
            </p:spPr>
          </p:pic>
        </p:grpSp>
        <p:grpSp>
          <p:nvGrpSpPr>
            <p:cNvPr id="25" name="Group 178"/>
            <p:cNvGrpSpPr/>
            <p:nvPr userDrawn="1"/>
          </p:nvGrpSpPr>
          <p:grpSpPr>
            <a:xfrm>
              <a:off x="3085815" y="4917112"/>
              <a:ext cx="310896" cy="310896"/>
              <a:chOff x="3094779" y="5468108"/>
              <a:chExt cx="310896" cy="310896"/>
            </a:xfrm>
          </p:grpSpPr>
          <p:sp>
            <p:nvSpPr>
              <p:cNvPr id="44" name="Oval 43"/>
              <p:cNvSpPr/>
              <p:nvPr userDrawn="1"/>
            </p:nvSpPr>
            <p:spPr>
              <a:xfrm>
                <a:off x="3094779" y="5468108"/>
                <a:ext cx="310896" cy="3108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5" name="Picture 9" descr="C:\Users\yhwang\Desktop\WW Design\Multimode Icons\twitter-01.png"/>
              <p:cNvPicPr>
                <a:picLocks noChangeAspect="1" noChangeArrowheads="1"/>
              </p:cNvPicPr>
              <p:nvPr userDrawn="1"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4779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181"/>
            <p:cNvGrpSpPr/>
            <p:nvPr userDrawn="1"/>
          </p:nvGrpSpPr>
          <p:grpSpPr>
            <a:xfrm>
              <a:off x="944463" y="4917112"/>
              <a:ext cx="310896" cy="310896"/>
              <a:chOff x="953427" y="5468108"/>
              <a:chExt cx="310896" cy="310896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953427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3" name="Picture 5" descr="C:\Users\yhwang\Desktop\WW Design\Multimode Icons\globe-01.png"/>
              <p:cNvPicPr>
                <a:picLocks noChangeAspect="1" noChangeArrowheads="1"/>
              </p:cNvPicPr>
              <p:nvPr userDrawn="1"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59" y="5495540"/>
                <a:ext cx="256032" cy="256032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55"/>
            <p:cNvGrpSpPr/>
            <p:nvPr userDrawn="1"/>
          </p:nvGrpSpPr>
          <p:grpSpPr>
            <a:xfrm>
              <a:off x="2346864" y="4891945"/>
              <a:ext cx="365760" cy="365760"/>
              <a:chOff x="2355828" y="5442941"/>
              <a:chExt cx="365760" cy="365760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2380995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1" name="Picture 2" descr="C:\Users\yhwang\Desktop\WW Design\Multimode Icons\chain-01.png"/>
              <p:cNvPicPr>
                <a:picLocks noChangeAspect="1" noChangeArrowheads="1"/>
              </p:cNvPicPr>
              <p:nvPr userDrawn="1"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828" y="5442941"/>
                <a:ext cx="365760" cy="365760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Group 258"/>
            <p:cNvGrpSpPr/>
            <p:nvPr userDrawn="1"/>
          </p:nvGrpSpPr>
          <p:grpSpPr>
            <a:xfrm>
              <a:off x="5227167" y="4917112"/>
              <a:ext cx="310896" cy="310896"/>
              <a:chOff x="5236131" y="5468108"/>
              <a:chExt cx="310896" cy="310896"/>
            </a:xfrm>
          </p:grpSpPr>
          <p:sp>
            <p:nvSpPr>
              <p:cNvPr id="38" name="Oval 37"/>
              <p:cNvSpPr/>
              <p:nvPr userDrawn="1"/>
            </p:nvSpPr>
            <p:spPr>
              <a:xfrm>
                <a:off x="5236131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9" name="Picture 38" descr="C:\Users\yhwang\Desktop\WW Design\Multimode Icons\facebook-01.png"/>
              <p:cNvPicPr>
                <a:picLocks noChangeAspect="1" noChangeArrowheads="1"/>
              </p:cNvPicPr>
              <p:nvPr userDrawn="1"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131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Group 261"/>
            <p:cNvGrpSpPr/>
            <p:nvPr userDrawn="1"/>
          </p:nvGrpSpPr>
          <p:grpSpPr>
            <a:xfrm>
              <a:off x="4514373" y="4917112"/>
              <a:ext cx="310896" cy="310896"/>
              <a:chOff x="4523337" y="5468108"/>
              <a:chExt cx="310896" cy="310896"/>
            </a:xfrm>
          </p:grpSpPr>
          <p:sp>
            <p:nvSpPr>
              <p:cNvPr id="36" name="Oval 35"/>
              <p:cNvSpPr/>
              <p:nvPr userDrawn="1"/>
            </p:nvSpPr>
            <p:spPr>
              <a:xfrm>
                <a:off x="4523337" y="5468108"/>
                <a:ext cx="310896" cy="31089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7" name="Picture 7" descr="C:\Users\yhwang\Desktop\WW Design\Multimode Icons\server-01.png"/>
              <p:cNvPicPr>
                <a:picLocks noChangeAspect="1" noChangeArrowheads="1"/>
              </p:cNvPicPr>
              <p:nvPr userDrawn="1"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337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Group 264"/>
            <p:cNvGrpSpPr/>
            <p:nvPr userDrawn="1"/>
          </p:nvGrpSpPr>
          <p:grpSpPr>
            <a:xfrm>
              <a:off x="4870770" y="4917112"/>
              <a:ext cx="310896" cy="310896"/>
              <a:chOff x="4879734" y="5468108"/>
              <a:chExt cx="310896" cy="310896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4879734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5" name="Picture 6" descr="C:\Users\yhwang\Desktop\WW Design\Multimode Icons\network-01.png"/>
              <p:cNvPicPr>
                <a:picLocks noChangeAspect="1" noChangeArrowheads="1"/>
              </p:cNvPicPr>
              <p:nvPr userDrawn="1"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9734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Group 267"/>
            <p:cNvGrpSpPr/>
            <p:nvPr userDrawn="1"/>
          </p:nvGrpSpPr>
          <p:grpSpPr>
            <a:xfrm>
              <a:off x="5940951" y="4917112"/>
              <a:ext cx="310896" cy="310896"/>
              <a:chOff x="5949915" y="5468108"/>
              <a:chExt cx="310896" cy="310896"/>
            </a:xfrm>
          </p:grpSpPr>
          <p:sp>
            <p:nvSpPr>
              <p:cNvPr id="32" name="Oval 31"/>
              <p:cNvSpPr/>
              <p:nvPr userDrawn="1"/>
            </p:nvSpPr>
            <p:spPr>
              <a:xfrm>
                <a:off x="5949915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3" name="Picture 8" descr="C:\Users\yhwang\Desktop\WW Design\Multimode Icons\think_light-01.png"/>
              <p:cNvPicPr>
                <a:picLocks noChangeAspect="1" noChangeArrowheads="1"/>
              </p:cNvPicPr>
              <p:nvPr userDrawn="1"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915" y="5468108"/>
                <a:ext cx="310896" cy="31089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87" y="2009776"/>
            <a:ext cx="6971627" cy="2231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5C4C27E-C20F-40CB-85CF-27223BC9C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pic>
        <p:nvPicPr>
          <p:cNvPr id="4" name="Picture 3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1852C0BD-7572-C8B3-D29B-44B7409BB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51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accent4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71993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3"/>
            <a:ext cx="12188825" cy="6857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2EDD-C562-F92D-41A2-18849B2F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825" y="37"/>
            <a:ext cx="4572000" cy="685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51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bg1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47838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pic>
        <p:nvPicPr>
          <p:cNvPr id="28" name="Picture 2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C99B980-13C4-5E34-911C-94CDEEA60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51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bg1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6940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3299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4572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B6443-4299-282C-565B-68E5F9702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8713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6FD5-38BC-1E97-5513-17F333DF5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10E5A7-B9D3-4A2B-DE64-11D11241AC7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53D81-7548-F581-513D-B7CD48FD36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4EA1-BF8F-D5A5-11B3-9FD6DD75D1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03FC84A-8F52-5F1D-38A9-C64EE5C6B5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1547846-5B73-A894-F0B4-466A292FE8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9F5F64D-B9AA-2AAA-21F6-2CAF46B091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093FA7E-6243-55E3-A1D8-E9A2E7479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82876AE-214A-F90F-FAE5-C3E50982F4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5EC1C0B-EC3B-C973-9828-360528AEB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62384039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71048" cy="4787120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5161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4" y="1308880"/>
            <a:ext cx="10667999" cy="4787120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0EFC-69A6-D92C-008E-75B891AE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9DA9F1-36A0-76F9-4D49-1FFB30F8CFE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3FE22-DB46-2221-24B6-EA9CED934B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D8FA39-BBC5-4239-E23A-6A96E07DBC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E3E6E29-BEC4-288C-B32B-AF774446E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12B6CAE-326B-E34A-31F1-77AFF3538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F684C43-A236-A698-D9CB-1D9BB8955A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2E76D79-F84B-B7B3-36C7-DDFA1F84B4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8B250DB-C361-A6E3-4C85-D21F8209C1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47BE96E-3F4B-84BA-6775-D41FF7C53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586154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749388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D319-CE6A-C56C-FAF4-F7D3C4B20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4448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35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749389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390D5-FAC3-3E07-D977-2FACDFA7E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F3551-81ED-C908-0D9D-64C876F81F0D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1D901D-347E-CD3C-E49E-6240407331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9CA7-ADA1-DB35-B963-28B950F90E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CCA88FD-78DE-CEC8-8BFD-721D475EC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7D2711-8021-39A5-678E-CDC6C4470D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3BC8212-B451-4273-2728-F59952E7BC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E52C8F5-D1FE-4AC8-4162-7CF0174C7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B573B61-8792-4F95-2044-72CB5D6018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EFCA5AB-AA3A-875C-1ECF-F75A93964C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24976746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5186-E704-46DB-A234-0339427F82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1069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5"/>
            <a:ext cx="5069004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5"/>
            <a:ext cx="5065776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56568-E050-C688-ED26-0B21D0654CA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2C778-5728-8296-7A9A-58D2F0D465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5A9787-DD7C-7130-A8DF-4C258B1FA4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14D81DD-1F3B-B50D-F43D-3E209D45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58D34C8-C6F8-F06E-7715-9288F76C9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107FD63-81FF-191D-0B53-F42767D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4F87762-C44E-A3F8-3E3D-46E968477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9782FAE-D7D9-18FB-6538-0F3C12A16C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396B2B4-C495-974A-4A3B-44C71DDB91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52F52-4191-E70A-A15D-3F4D0CF0A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51344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5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5"/>
            <a:ext cx="3343188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5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1C74C-45BE-3DE8-0DFD-4B97D81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2098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5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9" y="1307595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5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6526B-689D-F225-B2C2-E0BBC08CF3D7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27283-6F61-7A48-A890-A6560B0C46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243C2-75F5-6AC0-1833-76F42C53A2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D61DFCD-9B7B-9CEE-09F1-B3FFBCEC4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E7D430F-6BD5-C242-3242-1C4393E85F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AA8EC8-6FD0-6F7C-5280-A51D231177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7CAAC3B-4107-FAE2-2BB7-B0E46A4F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63CF3C-7F65-26FA-53B9-F3B800083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A837C5D-6026-3DC8-E17F-DE9A1A3337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2B045-EC23-B30D-E716-8FEBB27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29644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5723515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3C117-A202-AC1A-30DA-A95049B267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2710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4"/>
            <a:ext cx="5723515" cy="4919589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088EC-A7D4-9C0A-C322-1161E9EFEA5E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A4AC3-3E83-652D-5977-C213932004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92C7-AF24-D9BB-14D5-5012A21698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C4F613F-1DD6-3F3D-9BAE-708257885F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8F30CC7-8DA5-9459-5823-3D7027574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549D5A1-8221-2608-197C-70D3E119D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6C29BFA-EBE0-3409-DA75-D6D86C95C5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E56CA28-603E-6C83-560F-82347F4C92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E3DA774-A3A9-8F32-B9A2-708F35FC0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E7426-E0FB-DA60-E1E0-A41FD9009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82090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7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599" b="1" strike="noStrike" spc="-150" baseline="0">
                <a:solidFill>
                  <a:schemeClr val="tx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2" y="2943640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baseline="0">
                <a:solidFill>
                  <a:schemeClr val="tx1"/>
                </a:solidFill>
              </a:defRPr>
            </a:lvl1pPr>
            <a:lvl2pPr marL="609311" indent="0">
              <a:buNone/>
              <a:defRPr/>
            </a:lvl2pPr>
            <a:lvl3pPr marL="1218620" indent="0">
              <a:buNone/>
              <a:defRPr/>
            </a:lvl3pPr>
            <a:lvl4pPr marL="1827931" indent="0">
              <a:buNone/>
              <a:defRPr/>
            </a:lvl4pPr>
            <a:lvl5pPr marL="2437242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E4313D-4BB5-4FBE-BED7-2E337B7C6B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1909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F9FB968-F2A9-4C72-AC3C-DC44BBB699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B9C095A-1012-467F-9C44-B19F964C0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7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599" b="1" strike="noStrike" spc="-150" baseline="0">
                <a:solidFill>
                  <a:schemeClr val="bg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0B0D42B-CBC4-443F-B475-39C1A11F88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2" y="2943640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baseline="0">
                <a:solidFill>
                  <a:schemeClr val="bg1"/>
                </a:solidFill>
              </a:defRPr>
            </a:lvl1pPr>
            <a:lvl2pPr marL="609311" indent="0">
              <a:buNone/>
              <a:defRPr/>
            </a:lvl2pPr>
            <a:lvl3pPr marL="1218620" indent="0">
              <a:buNone/>
              <a:defRPr/>
            </a:lvl3pPr>
            <a:lvl4pPr marL="1827931" indent="0">
              <a:buNone/>
              <a:defRPr/>
            </a:lvl4pPr>
            <a:lvl5pPr marL="2437242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4976862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EF7F64-EAB6-F941-857A-EB6862B07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3" y="1757776"/>
            <a:ext cx="10668000" cy="3342453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797" b="1">
                <a:solidFill>
                  <a:schemeClr val="bg1"/>
                </a:solidFill>
              </a:defRPr>
            </a:lvl1pPr>
            <a:lvl2pPr marL="609311" indent="0">
              <a:buNone/>
              <a:defRPr/>
            </a:lvl2pPr>
          </a:lstStyle>
          <a:p>
            <a:pPr lvl="0"/>
            <a:r>
              <a:rPr lang="en-US" dirty="0"/>
              <a:t>Click to edit big idea, statement or subject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99153287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16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8" y="1812557"/>
            <a:ext cx="9907588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399" b="1" spc="-150">
                <a:solidFill>
                  <a:schemeClr val="tx1"/>
                </a:solidFill>
              </a:defRPr>
            </a:lvl1pPr>
            <a:lvl2pPr marL="341211" indent="0" algn="ctr">
              <a:buNone/>
              <a:defRPr>
                <a:solidFill>
                  <a:schemeClr val="bg1"/>
                </a:solidFill>
              </a:defRPr>
            </a:lvl2pPr>
            <a:lvl3pPr marL="679246" indent="0" algn="ctr">
              <a:buNone/>
              <a:defRPr>
                <a:solidFill>
                  <a:schemeClr val="bg1"/>
                </a:solidFill>
              </a:defRPr>
            </a:lvl3pPr>
            <a:lvl4pPr marL="966497" indent="0" algn="ctr">
              <a:buNone/>
              <a:defRPr>
                <a:solidFill>
                  <a:schemeClr val="bg1"/>
                </a:solidFill>
              </a:defRPr>
            </a:lvl4pPr>
            <a:lvl5pPr marL="114583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7" y="5045447"/>
            <a:ext cx="9907588" cy="40626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399" b="1" spc="-150" baseline="0">
                <a:solidFill>
                  <a:schemeClr val="tx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15315-0D5A-DC09-BF8B-3739101648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7CD95-D004-2B21-4A36-C02C76A5C015}"/>
              </a:ext>
            </a:extLst>
          </p:cNvPr>
          <p:cNvGrpSpPr/>
          <p:nvPr userDrawn="1"/>
        </p:nvGrpSpPr>
        <p:grpSpPr>
          <a:xfrm>
            <a:off x="758826" y="788989"/>
            <a:ext cx="990600" cy="735013"/>
            <a:chOff x="657226" y="398463"/>
            <a:chExt cx="990600" cy="735013"/>
          </a:xfrm>
          <a:gradFill>
            <a:gsLst>
              <a:gs pos="100000">
                <a:srgbClr val="F5A598"/>
              </a:gs>
              <a:gs pos="47000">
                <a:srgbClr val="D2ADC9"/>
              </a:gs>
              <a:gs pos="77000">
                <a:srgbClr val="E6BDC1"/>
              </a:gs>
              <a:gs pos="9000">
                <a:srgbClr val="A7B6D3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78010D-01FF-497C-41EB-76A4E063D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4737E-BF88-7B2F-7399-008A3E052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93772621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rgbClr val="1E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7"/>
            <a:ext cx="9912096" cy="27638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399" b="1" spc="-150">
                <a:solidFill>
                  <a:schemeClr val="bg1"/>
                </a:solidFill>
              </a:defRPr>
            </a:lvl1pPr>
            <a:lvl2pPr marL="341211" indent="0" algn="ctr">
              <a:buNone/>
              <a:defRPr>
                <a:solidFill>
                  <a:schemeClr val="bg1"/>
                </a:solidFill>
              </a:defRPr>
            </a:lvl2pPr>
            <a:lvl3pPr marL="679246" indent="0" algn="ctr">
              <a:buNone/>
              <a:defRPr>
                <a:solidFill>
                  <a:schemeClr val="bg1"/>
                </a:solidFill>
              </a:defRPr>
            </a:lvl3pPr>
            <a:lvl4pPr marL="966497" indent="0" algn="ctr">
              <a:buNone/>
              <a:defRPr>
                <a:solidFill>
                  <a:schemeClr val="bg1"/>
                </a:solidFill>
              </a:defRPr>
            </a:lvl4pPr>
            <a:lvl5pPr marL="114583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7" y="5045447"/>
            <a:ext cx="991209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399" b="1" spc="-150" baseline="0">
                <a:solidFill>
                  <a:schemeClr val="bg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005ED3-DC5A-16D6-BC0D-2BC8DBC127C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189A2-A5C7-0BFE-DC45-2B6C62F67C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84051D-228D-60EF-D68E-4B4E925E17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25E7774-98DD-0FEF-9145-91D6B46D2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F3BA1AE-9A9D-B9A4-5403-6AA4C35F1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37AAFBE-8A17-35F2-274B-EB0FA065C2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3380145-9EE8-3EC6-9B1C-FB9540A9C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0BF31EAF-B3E0-97CF-2E5E-B91BC8A708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3C66CC-04BD-A3C8-72CC-31B30C4C59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380F-7235-3AB0-03FD-9418F9E88C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2BD98-6DAE-1743-EC0B-3BD86F2E6E9E}"/>
              </a:ext>
            </a:extLst>
          </p:cNvPr>
          <p:cNvGrpSpPr/>
          <p:nvPr userDrawn="1"/>
        </p:nvGrpSpPr>
        <p:grpSpPr>
          <a:xfrm>
            <a:off x="758826" y="788989"/>
            <a:ext cx="990600" cy="735013"/>
            <a:chOff x="657226" y="398463"/>
            <a:chExt cx="990600" cy="735013"/>
          </a:xfrm>
          <a:gradFill>
            <a:gsLst>
              <a:gs pos="100000">
                <a:srgbClr val="391262"/>
              </a:gs>
              <a:gs pos="26000">
                <a:srgbClr val="64131E"/>
              </a:gs>
              <a:gs pos="0">
                <a:srgbClr val="831B22"/>
              </a:gs>
              <a:gs pos="66000">
                <a:srgbClr val="4D144A"/>
              </a:gs>
            </a:gsLst>
            <a:lin ang="13500000" scaled="1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427A43A-50DD-D6E1-5FBF-AC4CB78705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BB8F0C-C9B6-64D7-DD2C-3BDDA0FDE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70829979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8" y="1812557"/>
            <a:ext cx="9907586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399" b="1" spc="-150">
                <a:solidFill>
                  <a:schemeClr val="bg1"/>
                </a:solidFill>
              </a:defRPr>
            </a:lvl1pPr>
            <a:lvl2pPr marL="341211" indent="0" algn="ctr">
              <a:buNone/>
              <a:defRPr>
                <a:solidFill>
                  <a:schemeClr val="bg1"/>
                </a:solidFill>
              </a:defRPr>
            </a:lvl2pPr>
            <a:lvl3pPr marL="679246" indent="0" algn="ctr">
              <a:buNone/>
              <a:defRPr>
                <a:solidFill>
                  <a:schemeClr val="bg1"/>
                </a:solidFill>
              </a:defRPr>
            </a:lvl3pPr>
            <a:lvl4pPr marL="966497" indent="0" algn="ctr">
              <a:buNone/>
              <a:defRPr>
                <a:solidFill>
                  <a:schemeClr val="bg1"/>
                </a:solidFill>
              </a:defRPr>
            </a:lvl4pPr>
            <a:lvl5pPr marL="114583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7"/>
            <a:ext cx="990758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399" b="1" spc="-150" baseline="0">
                <a:solidFill>
                  <a:schemeClr val="bg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4D94C-10A5-93DD-7545-E8A78E3E76DF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A1024-2417-9AB8-1B11-FFC8E666406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F2F641-C50E-7EF9-174F-C814CE79B1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7F9CF2-27FB-5CFF-3AF9-F3D782AF8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FE0BE7-E21B-0A34-6A99-A25D9D18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9344221-152E-2762-91B6-95EFB33B4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B8FF3A7-A802-4EFD-1B3E-BE4FD5593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61D3F6-A1B4-B1CF-57E5-6C0A92BC8A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CECCA6D3-F3B6-26C6-0F5D-83832B6120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179E8-3325-1689-7216-8DD26DF951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7E0CA-E9A9-E0E3-3CBF-4638AF7AEA37}"/>
              </a:ext>
            </a:extLst>
          </p:cNvPr>
          <p:cNvGrpSpPr/>
          <p:nvPr userDrawn="1"/>
        </p:nvGrpSpPr>
        <p:grpSpPr>
          <a:xfrm>
            <a:off x="758826" y="788989"/>
            <a:ext cx="990600" cy="735013"/>
            <a:chOff x="657226" y="398463"/>
            <a:chExt cx="990600" cy="73501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EEF4626-4306-CF44-30F2-238CF5A9D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6E76F828-F318-AE96-8117-C054CA893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97315227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2" y="1307593"/>
            <a:ext cx="4572001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2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BC96C-E04F-90E6-1BBE-C65ECD6E5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00413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5" y="1307592"/>
            <a:ext cx="4572000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3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1794D-FA0C-402F-EB44-A50D8C3D4F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7DE7D4-E216-9606-EAAF-1A8B5AF40F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80702-9C9B-96F4-8B07-21C9D8C8A0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E1B9D4-3009-CCED-240A-6514B89A34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8592D55-D1DD-021F-F58A-C23393CDA1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6ECC017-F717-4757-9B44-6475FFD17C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78498B7-D9E9-F174-4F80-972AA2556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8B70A7C-1FE3-4C27-A360-FF4D04AB32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0BBE49-3380-52D0-1396-73ED8BD97A8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4DA8-2577-7EF4-6122-06E4DEEB8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5393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0"/>
            <a:ext cx="10668000" cy="457200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9C038-E754-006F-B382-D714EB949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5104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1"/>
            <a:ext cx="10668000" cy="4572001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39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34602-4EFB-8E5B-8FAA-B579A05D71D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30DE35-2B9A-CC16-D878-AF4BA659CB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98FF46-F393-7505-AC93-A34D0D7FD1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0DDEA8-C62F-FFEF-8E88-937A40610A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5215B45-7283-2B79-53B8-8EC24F78CF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C313BF5-1342-2D50-4CD8-F0843C8D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99A91AC-5617-3A97-3CA7-56FF0F2C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7400D53-2A85-B307-D1F5-7E6EB77D05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CB004BB-6761-8374-A9BD-CD2644D66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2CEF-FCD3-E840-7AE1-E900A5D5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987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E9409-35B8-57EB-2941-154C5CA02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5870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847966-6DB9-1FB6-9676-273C285CBBB9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DC449E-FDC8-E32E-E4B6-BCA292AA37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6D2A24-CAB4-F08D-2B8E-FD0BBEA396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5AB7E31-14A7-9501-5A1B-CA9C8DF7F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2254130-3E7F-93A9-7119-F750B966F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09E9735-A341-685A-2E0E-8E623D1823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576E6CE-DA5C-AF50-7933-59F501DBD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9BCEF5B-3A08-5E7B-9ED1-3F71D12FBA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6FEDC4B-7FBE-AE64-86BE-07088AD5B6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4B782-D6B1-E164-080E-40821B7DA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6100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F1298-487A-B4E6-4008-0A5D51F1C143}"/>
              </a:ext>
            </a:extLst>
          </p:cNvPr>
          <p:cNvGrpSpPr/>
          <p:nvPr userDrawn="1"/>
        </p:nvGrpSpPr>
        <p:grpSpPr>
          <a:xfrm>
            <a:off x="9390325" y="767096"/>
            <a:ext cx="2800087" cy="1898696"/>
            <a:chOff x="9390324" y="767096"/>
            <a:chExt cx="2800087" cy="189869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C4C027-8FC0-71EF-963F-3B8A0447C1E8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accent1"/>
            </a:solidFill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C114BA7-B808-0C61-F4C4-498846EB2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055FF5-EB33-F09D-784D-C7AD018803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EF0C28DE-3EA0-613C-F6F5-A668E5A933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AA3A9144-5E21-1340-D82E-781E8E030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16E502AF-0487-43AF-00DB-14F962B92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0DE8FD0D-C28A-B61F-DFEE-6F90FAD7BF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F351CFF9-9DD1-E9B5-EE76-334AE5F03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CBDFCA1-F27C-774F-EB38-070587A34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32C7C41D-9C2F-F9CB-F801-1289ECF5E5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D3D8F53A-7C54-73FF-7202-68AF9530C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BD2B90D5-630B-CFC6-CE5B-4A3E77847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44BDC175-2104-E7E3-2519-DA2F92A4A9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E76CB955-2FC2-83C2-AC09-AD01BCCF1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BB15E459-A560-CBA7-38D2-49EC0DF179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A894E637-6612-023A-5D26-292EB224BB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C612BEEF-FFCF-00C7-83E8-3D6CD89DD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535443A8-F420-58B0-6940-C7217CB7D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D577C4C5-162A-509E-0F90-2D9CF5560B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9CB671CE-477D-F1B3-6894-F85448189A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2D545142-881D-002A-830D-2B1960B7F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5C959273-267C-8CBA-996C-EC8514CCD7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2F1B0169-414B-8F53-D204-E4FC9132C3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4" name="Rectangle 27">
                <a:extLst>
                  <a:ext uri="{FF2B5EF4-FFF2-40B4-BE49-F238E27FC236}">
                    <a16:creationId xmlns:a16="http://schemas.microsoft.com/office/drawing/2014/main" id="{FD3CEF0B-9316-CAAF-B811-7977EA0FDC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C44969F7-1BF0-A4FA-F4EB-8003272D9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AB97A83-AA92-5D2A-D89F-2B85130F597F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93913DCE-D7C5-993F-1CBD-D671F4E01A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6D0A5711-84F8-6852-FC23-C9222B8AB0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185085EF-D1B3-20ED-1267-AC7FAB1644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8434C32D-C325-1F32-5E19-6C9FC933AC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81B950-B57F-4814-65C4-87F843CA0E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EE465ED6-53DE-A385-42CB-0B5A754773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0E6808-E70B-FA4B-99F6-1C02BBC16598}"/>
              </a:ext>
            </a:extLst>
          </p:cNvPr>
          <p:cNvGrpSpPr/>
          <p:nvPr userDrawn="1"/>
        </p:nvGrpSpPr>
        <p:grpSpPr>
          <a:xfrm>
            <a:off x="1538947" y="3561909"/>
            <a:ext cx="7851377" cy="1769127"/>
            <a:chOff x="541049" y="2649538"/>
            <a:chExt cx="9285724" cy="2092325"/>
          </a:xfrm>
          <a:gradFill>
            <a:gsLst>
              <a:gs pos="0">
                <a:schemeClr val="accent1"/>
              </a:gs>
              <a:gs pos="100000">
                <a:srgbClr val="391262"/>
              </a:gs>
              <a:gs pos="64000">
                <a:srgbClr val="64131E"/>
              </a:gs>
              <a:gs pos="29000">
                <a:srgbClr val="831B22"/>
              </a:gs>
            </a:gsLst>
            <a:path path="circle">
              <a:fillToRect l="100000" t="100000"/>
            </a:path>
          </a:gra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C297CEF-136F-B1B7-09B1-55E4D7563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22BAF6B-1742-15FD-B0EB-40B8C3DC1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88B3367-A4C9-CCD9-A688-1D2826A4B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E75C15B3-8177-7E6B-C4A7-1B9D3FB9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A27F0F6-EBAD-77B3-0964-617F5FC5A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D449E32-BCCB-5FA7-37E4-30FF7569B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DF4FD3AA-2A1C-04CA-7759-A7926327B4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12897702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74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Black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1538947" y="3561909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8C1D9-B375-1D63-409C-0E8AA8DEE2D1}"/>
              </a:ext>
            </a:extLst>
          </p:cNvPr>
          <p:cNvGrpSpPr/>
          <p:nvPr userDrawn="1"/>
        </p:nvGrpSpPr>
        <p:grpSpPr>
          <a:xfrm>
            <a:off x="9390325" y="767096"/>
            <a:ext cx="2800087" cy="1898696"/>
            <a:chOff x="9390324" y="767096"/>
            <a:chExt cx="2800087" cy="18986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DB0252-2F51-9D54-5F87-47E8112037C5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bg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433FD598-576F-FFF0-672B-6A9B1AF512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824AAD10-C96C-2D4A-15C2-1D354C7C6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8776387C-7DBE-0FBD-3AED-689433E768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262E0FEC-2981-11B0-3D88-8A94D08178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FECC1288-545E-BDB4-6462-3EE5544D70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9DB49BE1-F1C8-5A4F-1BE7-B9C5B671A4B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5700CEE7-82FA-F314-D150-00348A9C19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FC0AB9F7-3D02-4537-31F6-D98B2250C9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12D11DBC-90A7-4337-F6CB-C20DBD872CB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F524D8E9-37C3-A27E-30E8-DF8ACF25D4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083673F6-E265-4005-D62C-293234A8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4F04928C-BA06-2085-F636-A4F44FC6E9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id="{0B7609F1-6889-0F3F-1078-1078D3AED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8" name="Rectangle 18">
                <a:extLst>
                  <a:ext uri="{FF2B5EF4-FFF2-40B4-BE49-F238E27FC236}">
                    <a16:creationId xmlns:a16="http://schemas.microsoft.com/office/drawing/2014/main" id="{14DEDB85-DF79-F93C-595F-4B0E6B36F3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481DD98C-1DDB-14FF-BA62-46FAD00BAA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BDC10D2B-8240-1306-CC54-B3F0CF2378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A2A74FC7-B210-AC23-8BAD-A8CEF20144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CC82ECF-72D6-6ED9-EF73-7495DE192F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22DAB937-2E79-C195-4D0E-AD10E570D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10B466F6-F9DE-C9E9-D98F-5CB17B8BE4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AD3E18E3-90EA-4D54-E039-6221DAC5595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6" name="Rectangle 26">
                <a:extLst>
                  <a:ext uri="{FF2B5EF4-FFF2-40B4-BE49-F238E27FC236}">
                    <a16:creationId xmlns:a16="http://schemas.microsoft.com/office/drawing/2014/main" id="{144E16EA-4F3F-420C-5D8D-753A1E9F0B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7" name="Rectangle 27">
                <a:extLst>
                  <a:ext uri="{FF2B5EF4-FFF2-40B4-BE49-F238E27FC236}">
                    <a16:creationId xmlns:a16="http://schemas.microsoft.com/office/drawing/2014/main" id="{E009FD22-AB72-D26D-205F-29DF66B5B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FB305569-AB33-7799-ED76-68F103CE5B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4D5431-76CB-4561-B2E0-664C3E75E88C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9EB7EA56-59D4-7E58-E9A3-5C4585DF00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93B05BBE-DBEC-684B-B012-F63384131C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972F0292-22E7-DDB2-79F6-6703AF7476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8FB3E4DF-D685-E83E-C831-3D30D64864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E51460F-8A6D-E455-ADF5-BF3600A7DA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9296505E-2DA9-07F7-31C5-6D802244B0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604981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oduct Fea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702AD01-7C28-2743-AEE1-513CD578E4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6D26-D1E7-3A40-A8C4-2A543AFF6845}" type="slidenum">
              <a:rPr lang="en-US" altLang="zh-TW"/>
              <a:pPr/>
              <a:t>‹#›</a:t>
            </a:fld>
            <a:endParaRPr kumimoji="1" lang="zh-TW" altLang="en-US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8CF04EB6-BD0B-0A4C-B3E2-483EC5AAA3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99" y="248862"/>
            <a:ext cx="6089497" cy="2093708"/>
          </a:xfrm>
          <a:prstGeom prst="rect">
            <a:avLst/>
          </a:prstGeom>
        </p:spPr>
        <p:txBody>
          <a:bodyPr anchor="t"/>
          <a:lstStyle>
            <a:lvl1pPr marL="0" marR="0" indent="0" algn="l" defTabSz="91385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98" b="1" i="0">
                <a:solidFill>
                  <a:schemeClr val="bg1"/>
                </a:solidFill>
                <a:latin typeface="Gotham Bold" pitchFamily="2" charset="0"/>
              </a:defRPr>
            </a:lvl1pPr>
          </a:lstStyle>
          <a:p>
            <a:r>
              <a:rPr kumimoji="1" lang="en-US" altLang="zh-TW"/>
              <a:t>Title here</a:t>
            </a:r>
          </a:p>
          <a:p>
            <a:r>
              <a:rPr kumimoji="1" lang="en-US" altLang="zh-TW"/>
              <a:t>Gotham Bold 44pt</a:t>
            </a:r>
          </a:p>
        </p:txBody>
      </p:sp>
      <p:sp>
        <p:nvSpPr>
          <p:cNvPr id="8" name="文字版面配置區 6">
            <a:extLst>
              <a:ext uri="{FF2B5EF4-FFF2-40B4-BE49-F238E27FC236}">
                <a16:creationId xmlns:a16="http://schemas.microsoft.com/office/drawing/2014/main" id="{F6EAC845-6465-4744-A2E7-FB079C363C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0767" y="4771852"/>
            <a:ext cx="4039844" cy="1592059"/>
          </a:xfrm>
          <a:prstGeom prst="rect">
            <a:avLst/>
          </a:prstGeom>
        </p:spPr>
        <p:txBody>
          <a:bodyPr anchor="t"/>
          <a:lstStyle>
            <a:lvl1pPr marL="0" marR="0" indent="0" algn="l" defTabSz="91385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262E0"/>
              </a:buClr>
              <a:buSzTx/>
              <a:buFont typeface="Arial" panose="020B0604020202020204" pitchFamily="34" charset="0"/>
              <a:buNone/>
              <a:tabLst/>
              <a:defRPr sz="1100" b="0" i="0">
                <a:solidFill>
                  <a:schemeClr val="bg1"/>
                </a:solidFill>
                <a:latin typeface="Gotham Light" pitchFamily="2" charset="0"/>
              </a:defRPr>
            </a:lvl1pPr>
          </a:lstStyle>
          <a:p>
            <a:r>
              <a:rPr kumimoji="1" lang="en-US" altLang="zh-TW"/>
              <a:t>Gotham light 11pt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709C08F-DE39-D64A-A112-106FCCDC28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0767" y="3276603"/>
            <a:ext cx="1341333" cy="12115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D125E80A-4669-4844-94FC-5FBC9AEA345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39265" y="0"/>
            <a:ext cx="6749561" cy="6598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8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170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ChangeAspect="1" noEditPoints="1"/>
          </p:cNvSpPr>
          <p:nvPr userDrawn="1"/>
        </p:nvSpPr>
        <p:spPr bwMode="black">
          <a:xfrm>
            <a:off x="204788" y="423863"/>
            <a:ext cx="201612" cy="200025"/>
          </a:xfrm>
          <a:custGeom>
            <a:avLst/>
            <a:gdLst>
              <a:gd name="T0" fmla="*/ 100806 w 1368"/>
              <a:gd name="T1" fmla="*/ 0 h 1368"/>
              <a:gd name="T2" fmla="*/ 0 w 1368"/>
              <a:gd name="T3" fmla="*/ 100013 h 1368"/>
              <a:gd name="T4" fmla="*/ 100806 w 1368"/>
              <a:gd name="T5" fmla="*/ 200025 h 1368"/>
              <a:gd name="T6" fmla="*/ 201612 w 1368"/>
              <a:gd name="T7" fmla="*/ 100013 h 1368"/>
              <a:gd name="T8" fmla="*/ 100806 w 1368"/>
              <a:gd name="T9" fmla="*/ 0 h 1368"/>
              <a:gd name="T10" fmla="*/ 157399 w 1368"/>
              <a:gd name="T11" fmla="*/ 102060 h 1368"/>
              <a:gd name="T12" fmla="*/ 143398 w 1368"/>
              <a:gd name="T13" fmla="*/ 115950 h 1368"/>
              <a:gd name="T14" fmla="*/ 116870 w 1368"/>
              <a:gd name="T15" fmla="*/ 115950 h 1368"/>
              <a:gd name="T16" fmla="*/ 116870 w 1368"/>
              <a:gd name="T17" fmla="*/ 142269 h 1368"/>
              <a:gd name="T18" fmla="*/ 102869 w 1368"/>
              <a:gd name="T19" fmla="*/ 156160 h 1368"/>
              <a:gd name="T20" fmla="*/ 98743 w 1368"/>
              <a:gd name="T21" fmla="*/ 156160 h 1368"/>
              <a:gd name="T22" fmla="*/ 84889 w 1368"/>
              <a:gd name="T23" fmla="*/ 142269 h 1368"/>
              <a:gd name="T24" fmla="*/ 84889 w 1368"/>
              <a:gd name="T25" fmla="*/ 115950 h 1368"/>
              <a:gd name="T26" fmla="*/ 58361 w 1368"/>
              <a:gd name="T27" fmla="*/ 115950 h 1368"/>
              <a:gd name="T28" fmla="*/ 44361 w 1368"/>
              <a:gd name="T29" fmla="*/ 102060 h 1368"/>
              <a:gd name="T30" fmla="*/ 44361 w 1368"/>
              <a:gd name="T31" fmla="*/ 98112 h 1368"/>
              <a:gd name="T32" fmla="*/ 58361 w 1368"/>
              <a:gd name="T33" fmla="*/ 84221 h 1368"/>
              <a:gd name="T34" fmla="*/ 84889 w 1368"/>
              <a:gd name="T35" fmla="*/ 84221 h 1368"/>
              <a:gd name="T36" fmla="*/ 84889 w 1368"/>
              <a:gd name="T37" fmla="*/ 57902 h 1368"/>
              <a:gd name="T38" fmla="*/ 98743 w 1368"/>
              <a:gd name="T39" fmla="*/ 44011 h 1368"/>
              <a:gd name="T40" fmla="*/ 102869 w 1368"/>
              <a:gd name="T41" fmla="*/ 44011 h 1368"/>
              <a:gd name="T42" fmla="*/ 116870 w 1368"/>
              <a:gd name="T43" fmla="*/ 57902 h 1368"/>
              <a:gd name="T44" fmla="*/ 116870 w 1368"/>
              <a:gd name="T45" fmla="*/ 84221 h 1368"/>
              <a:gd name="T46" fmla="*/ 143398 w 1368"/>
              <a:gd name="T47" fmla="*/ 84221 h 1368"/>
              <a:gd name="T48" fmla="*/ 157399 w 1368"/>
              <a:gd name="T49" fmla="*/ 98112 h 1368"/>
              <a:gd name="T50" fmla="*/ 157399 w 1368"/>
              <a:gd name="T51" fmla="*/ 102060 h 136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91384" tIns="45693" rIns="91384" bIns="45693"/>
          <a:lstStyle/>
          <a:p>
            <a:pPr>
              <a:defRPr/>
            </a:pPr>
            <a:endParaRPr lang="zh-CN" altLang="en-US" sz="1798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15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153" algn="l"/>
              </a:tabLst>
              <a:defRPr lang="en-US" sz="3598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5" name="Footer Placeholder 61">
            <a:extLst>
              <a:ext uri="{FF2B5EF4-FFF2-40B4-BE49-F238E27FC236}">
                <a16:creationId xmlns:a16="http://schemas.microsoft.com/office/drawing/2014/main" id="{E83CB53D-5CC3-7A45-9485-C33814D6EFF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49275" y="6465888"/>
            <a:ext cx="3860800" cy="169862"/>
          </a:xfrm>
        </p:spPr>
        <p:txBody>
          <a:bodyPr/>
          <a:lstStyle>
            <a:lvl1pPr>
              <a:defRPr cap="none"/>
            </a:lvl1pPr>
          </a:lstStyle>
          <a:p>
            <a:pPr>
              <a:defRPr/>
            </a:pPr>
            <a:r>
              <a:rPr lang="en-US" dirty="0"/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69417004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slide number"/>
          <p:cNvSpPr txBox="1"/>
          <p:nvPr userDrawn="1"/>
        </p:nvSpPr>
        <p:spPr bwMode="white">
          <a:xfrm>
            <a:off x="11748699" y="6389262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 algn="ctr"/>
            <a:fld id="{6EA5B71A-1B18-4E34-A48F-65DC4937AA99}" type="slidenum">
              <a:rPr lang="en-US" sz="1000" smtClean="0"/>
              <a:pPr lvl="0" algn="ctr"/>
              <a:t>‹#›</a:t>
            </a:fld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4" y="5505443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621" rtl="0" eaLnBrk="1" latinLnBrk="0" hangingPunct="1">
              <a:lnSpc>
                <a:spcPts val="3199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2020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9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55543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29015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slide number"/>
          <p:cNvSpPr txBox="1"/>
          <p:nvPr userDrawn="1"/>
        </p:nvSpPr>
        <p:spPr bwMode="white">
          <a:xfrm>
            <a:off x="11748699" y="6389262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 algn="ctr"/>
            <a:fld id="{6EA5B71A-1B18-4E34-A48F-65DC4937AA99}" type="slidenum">
              <a:rPr lang="en-US" sz="1000" smtClean="0"/>
              <a:pPr lvl="0" algn="ctr"/>
              <a:t>‹#›</a:t>
            </a:fld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4" y="5505443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slide number"/>
          <p:cNvSpPr txBox="1"/>
          <p:nvPr userDrawn="1"/>
        </p:nvSpPr>
        <p:spPr bwMode="white">
          <a:xfrm>
            <a:off x="11748699" y="6389262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 algn="ctr"/>
            <a:fld id="{6EA5B71A-1B18-4E34-A48F-65DC4937AA99}" type="slidenum">
              <a:rPr lang="en-US" sz="1000" smtClean="0"/>
              <a:pPr lvl="0" algn="ctr"/>
              <a:t>‹#›</a:t>
            </a:fld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4" y="5505443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14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8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 bwMode="gray">
          <a:xfrm>
            <a:off x="1828170" y="1519963"/>
            <a:ext cx="8535661" cy="4341742"/>
            <a:chOff x="1828170" y="1258957"/>
            <a:chExt cx="8535661" cy="4341742"/>
          </a:xfrm>
          <a:solidFill>
            <a:schemeClr val="bg1">
              <a:lumMod val="85000"/>
            </a:schemeClr>
          </a:solidFill>
        </p:grpSpPr>
        <p:sp>
          <p:nvSpPr>
            <p:cNvPr id="5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ounded Rectangle 7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0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853433" y="1260545"/>
            <a:ext cx="485134" cy="485134"/>
            <a:chOff x="5853433" y="734066"/>
            <a:chExt cx="485134" cy="48513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2795848" y="4437853"/>
            <a:ext cx="66003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619912" y="4738254"/>
            <a:ext cx="4952177" cy="283924"/>
            <a:chOff x="587076" y="4891945"/>
            <a:chExt cx="6379553" cy="365760"/>
          </a:xfrm>
        </p:grpSpPr>
        <p:pic>
          <p:nvPicPr>
            <p:cNvPr id="14" name="Picture 2" descr="C:\Users\kathyp\Documents\00_Brand-Resources\Multimode Elements\Multimode Icons\PNG\Multimode-Icon_HANG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kathyp\Documents\00_Brand-Resources\Multimode Elements\Multimode Icons\PNG\Multimode-Icon_HOLD.png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860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kathyp\Documents\00_Brand-Resources\Multimode Elements\Multimode Icons\PNG\Multimode-Icon_LAPTOP.png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247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kathyp\Documents\00_Brand-Resources\Multimode Elements\Multimode Icons\PNG\Multimode-Icon_STAND.pn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2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kathyp\Documents\00_Brand-Resources\Multimode Elements\Multimode Icons\PNG\Multimode-Icon_STAND-Tablet.png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12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kathyp\Documents\00_Brand-Resources\Multimode Elements\Multimode Icons\PNG\Multimode-Icon_TABLE.png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599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:\Users\kathyp\Documents\00_Brand-Resources\Multimode Elements\Multimode Icons\PNG\Multimode-Icon_TABLET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8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Users\kathyp\Documents\00_Brand-Resources\Multimode Elements\Multimode Icons\PNG\Multimode-Icon_TENT.png"/>
            <p:cNvPicPr>
              <a:picLocks noChangeAspect="1" noChangeArrowheads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564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Users\kathyp\Documents\00_Brand-Resources\Multimode Elements\Multimode Icons\PNG\Multimode-Icon_TILT.png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34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C:\Users\kathyp\Documents\00_Brand-Resources\Multimode Elements\Multimode Icons\PNG\Multimode-Icon_TV.png"/>
            <p:cNvPicPr>
              <a:picLocks noChangeAspect="1" noChangeArrowheads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743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175"/>
            <p:cNvGrpSpPr/>
            <p:nvPr userDrawn="1"/>
          </p:nvGrpSpPr>
          <p:grpSpPr>
            <a:xfrm>
              <a:off x="2015634" y="4917112"/>
              <a:ext cx="310896" cy="310896"/>
              <a:chOff x="2024598" y="5468108"/>
              <a:chExt cx="310896" cy="310896"/>
            </a:xfrm>
          </p:grpSpPr>
          <p:sp>
            <p:nvSpPr>
              <p:cNvPr id="46" name="Oval 45"/>
              <p:cNvSpPr/>
              <p:nvPr userDrawn="1"/>
            </p:nvSpPr>
            <p:spPr>
              <a:xfrm>
                <a:off x="2024598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 userDrawn="1"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814" y="5509256"/>
                <a:ext cx="122464" cy="228600"/>
              </a:xfrm>
              <a:prstGeom prst="rect">
                <a:avLst/>
              </a:prstGeom>
            </p:spPr>
          </p:pic>
        </p:grpSp>
        <p:grpSp>
          <p:nvGrpSpPr>
            <p:cNvPr id="25" name="Group 178"/>
            <p:cNvGrpSpPr/>
            <p:nvPr userDrawn="1"/>
          </p:nvGrpSpPr>
          <p:grpSpPr>
            <a:xfrm>
              <a:off x="3085815" y="4917112"/>
              <a:ext cx="310896" cy="310896"/>
              <a:chOff x="3094779" y="5468108"/>
              <a:chExt cx="310896" cy="310896"/>
            </a:xfrm>
          </p:grpSpPr>
          <p:sp>
            <p:nvSpPr>
              <p:cNvPr id="44" name="Oval 43"/>
              <p:cNvSpPr/>
              <p:nvPr userDrawn="1"/>
            </p:nvSpPr>
            <p:spPr>
              <a:xfrm>
                <a:off x="3094779" y="5468108"/>
                <a:ext cx="310896" cy="3108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5" name="Picture 9" descr="C:\Users\yhwang\Desktop\WW Design\Multimode Icons\twitter-01.png"/>
              <p:cNvPicPr>
                <a:picLocks noChangeAspect="1" noChangeArrowheads="1"/>
              </p:cNvPicPr>
              <p:nvPr userDrawn="1"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4779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181"/>
            <p:cNvGrpSpPr/>
            <p:nvPr userDrawn="1"/>
          </p:nvGrpSpPr>
          <p:grpSpPr>
            <a:xfrm>
              <a:off x="944463" y="4917112"/>
              <a:ext cx="310896" cy="310896"/>
              <a:chOff x="953427" y="5468108"/>
              <a:chExt cx="310896" cy="310896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953427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3" name="Picture 5" descr="C:\Users\yhwang\Desktop\WW Design\Multimode Icons\globe-01.png"/>
              <p:cNvPicPr>
                <a:picLocks noChangeAspect="1" noChangeArrowheads="1"/>
              </p:cNvPicPr>
              <p:nvPr userDrawn="1"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59" y="5495540"/>
                <a:ext cx="256032" cy="256032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55"/>
            <p:cNvGrpSpPr/>
            <p:nvPr userDrawn="1"/>
          </p:nvGrpSpPr>
          <p:grpSpPr>
            <a:xfrm>
              <a:off x="2346864" y="4891945"/>
              <a:ext cx="365760" cy="365760"/>
              <a:chOff x="2355828" y="5442941"/>
              <a:chExt cx="365760" cy="365760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2380995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1" name="Picture 2" descr="C:\Users\yhwang\Desktop\WW Design\Multimode Icons\chain-01.png"/>
              <p:cNvPicPr>
                <a:picLocks noChangeAspect="1" noChangeArrowheads="1"/>
              </p:cNvPicPr>
              <p:nvPr userDrawn="1"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828" y="5442941"/>
                <a:ext cx="365760" cy="365760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Group 258"/>
            <p:cNvGrpSpPr/>
            <p:nvPr userDrawn="1"/>
          </p:nvGrpSpPr>
          <p:grpSpPr>
            <a:xfrm>
              <a:off x="5227167" y="4917112"/>
              <a:ext cx="310896" cy="310896"/>
              <a:chOff x="5236131" y="5468108"/>
              <a:chExt cx="310896" cy="310896"/>
            </a:xfrm>
          </p:grpSpPr>
          <p:sp>
            <p:nvSpPr>
              <p:cNvPr id="38" name="Oval 37"/>
              <p:cNvSpPr/>
              <p:nvPr userDrawn="1"/>
            </p:nvSpPr>
            <p:spPr>
              <a:xfrm>
                <a:off x="5236131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9" name="Picture 38" descr="C:\Users\yhwang\Desktop\WW Design\Multimode Icons\facebook-01.png"/>
              <p:cNvPicPr>
                <a:picLocks noChangeAspect="1" noChangeArrowheads="1"/>
              </p:cNvPicPr>
              <p:nvPr userDrawn="1"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131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Group 261"/>
            <p:cNvGrpSpPr/>
            <p:nvPr userDrawn="1"/>
          </p:nvGrpSpPr>
          <p:grpSpPr>
            <a:xfrm>
              <a:off x="4514373" y="4917112"/>
              <a:ext cx="310896" cy="310896"/>
              <a:chOff x="4523337" y="5468108"/>
              <a:chExt cx="310896" cy="310896"/>
            </a:xfrm>
          </p:grpSpPr>
          <p:sp>
            <p:nvSpPr>
              <p:cNvPr id="36" name="Oval 35"/>
              <p:cNvSpPr/>
              <p:nvPr userDrawn="1"/>
            </p:nvSpPr>
            <p:spPr>
              <a:xfrm>
                <a:off x="4523337" y="5468108"/>
                <a:ext cx="310896" cy="31089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7" name="Picture 7" descr="C:\Users\yhwang\Desktop\WW Design\Multimode Icons\server-01.png"/>
              <p:cNvPicPr>
                <a:picLocks noChangeAspect="1" noChangeArrowheads="1"/>
              </p:cNvPicPr>
              <p:nvPr userDrawn="1"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337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Group 264"/>
            <p:cNvGrpSpPr/>
            <p:nvPr userDrawn="1"/>
          </p:nvGrpSpPr>
          <p:grpSpPr>
            <a:xfrm>
              <a:off x="4870770" y="4917112"/>
              <a:ext cx="310896" cy="310896"/>
              <a:chOff x="4879734" y="5468108"/>
              <a:chExt cx="310896" cy="310896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4879734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5" name="Picture 6" descr="C:\Users\yhwang\Desktop\WW Design\Multimode Icons\network-01.png"/>
              <p:cNvPicPr>
                <a:picLocks noChangeAspect="1" noChangeArrowheads="1"/>
              </p:cNvPicPr>
              <p:nvPr userDrawn="1"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9734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Group 267"/>
            <p:cNvGrpSpPr/>
            <p:nvPr userDrawn="1"/>
          </p:nvGrpSpPr>
          <p:grpSpPr>
            <a:xfrm>
              <a:off x="5940951" y="4917112"/>
              <a:ext cx="310896" cy="310896"/>
              <a:chOff x="5949915" y="5468108"/>
              <a:chExt cx="310896" cy="310896"/>
            </a:xfrm>
          </p:grpSpPr>
          <p:sp>
            <p:nvSpPr>
              <p:cNvPr id="32" name="Oval 31"/>
              <p:cNvSpPr/>
              <p:nvPr userDrawn="1"/>
            </p:nvSpPr>
            <p:spPr>
              <a:xfrm>
                <a:off x="5949915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3" name="Picture 8" descr="C:\Users\yhwang\Desktop\WW Design\Multimode Icons\think_light-01.png"/>
              <p:cNvPicPr>
                <a:picLocks noChangeAspect="1" noChangeArrowheads="1"/>
              </p:cNvPicPr>
              <p:nvPr userDrawn="1"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915" y="5468108"/>
                <a:ext cx="310896" cy="31089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87" y="2009776"/>
            <a:ext cx="6971627" cy="2231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2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3.jpeg"/><Relationship Id="rId10" Type="http://schemas.openxmlformats.org/officeDocument/2006/relationships/image" Target="../media/image25.emf"/><Relationship Id="rId4" Type="http://schemas.openxmlformats.org/officeDocument/2006/relationships/theme" Target="../theme/theme2.xml"/><Relationship Id="rId9" Type="http://schemas.openxmlformats.org/officeDocument/2006/relationships/slide" Target="../slides/slide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5.emf"/><Relationship Id="rId4" Type="http://schemas.openxmlformats.org/officeDocument/2006/relationships/slide" Target="../slides/slid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heme" Target="../theme/theme4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slide" Target="../slides/slide3.xml"/><Relationship Id="rId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" Target="../slides/slide3.xml"/><Relationship Id="rId5" Type="http://schemas.openxmlformats.org/officeDocument/2006/relationships/image" Target="../media/image48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1.xm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3.jpeg"/><Relationship Id="rId10" Type="http://schemas.openxmlformats.org/officeDocument/2006/relationships/hyperlink" Target="http://www.lenovopartnernetwork.com/ca/topsellerguide" TargetMode="External"/><Relationship Id="rId4" Type="http://schemas.openxmlformats.org/officeDocument/2006/relationships/theme" Target="../theme/theme6.xml"/><Relationship Id="rId9" Type="http://schemas.openxmlformats.org/officeDocument/2006/relationships/image" Target="../media/image25.emf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theme" Target="../theme/theme7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0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5" cy="6857107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 bwMode="black">
          <a:xfrm flipV="1">
            <a:off x="-3175" y="6309199"/>
            <a:ext cx="12192000" cy="5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16136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6" r:id="rId2"/>
    <p:sldLayoutId id="2147483747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823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78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57837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31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inkpad-11e+ThinkPad-Yoga-lifestyle-01-lores.jpg"/>
          <p:cNvPicPr>
            <a:picLocks noChangeAspect="1"/>
          </p:cNvPicPr>
          <p:nvPr userDrawn="1"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6739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49" r:id="rId2"/>
    <p:sldLayoutId id="2147483773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 bwMode="black">
          <a:xfrm flipV="1">
            <a:off x="-3175" y="6309199"/>
            <a:ext cx="12192000" cy="5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10"/>
              </a:rPr>
              <a:t>www.lenovopartnernetwork.com/ca/topsellerguide</a:t>
            </a:r>
            <a:r>
              <a:rPr lang="en-US" sz="1100" b="0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922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E58A1D-41DA-DC58-93FB-1ED0F2D56A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C243CA-E9F6-42B7-4EBD-174C6A6167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F0893DC-4B4F-34BC-2BE3-54AE043B9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E9ED647-0AE4-33D4-5156-46F4EDDDE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5BD8F00-F164-080D-BE9D-F8D1C4DFAE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5270BA00-DD8B-D870-AA01-525F7B132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214A0A3-3CC6-58A0-8F76-87CEE5EF1B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4ACFFF1-B65B-C5F8-C71D-FED0359A3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20154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  <p:sldLayoutId id="2147483824" r:id="rId29"/>
    <p:sldLayoutId id="2147483825" r:id="rId30"/>
    <p:sldLayoutId id="2147483826" r:id="rId31"/>
    <p:sldLayoutId id="2147483827" r:id="rId32"/>
    <p:sldLayoutId id="2147483828" r:id="rId33"/>
    <p:sldLayoutId id="2147483829" r:id="rId34"/>
    <p:sldLayoutId id="2147483830" r:id="rId35"/>
    <p:sldLayoutId id="2147483831" r:id="rId36"/>
    <p:sldLayoutId id="2147483832" r:id="rId37"/>
    <p:sldLayoutId id="2147483833" r:id="rId38"/>
    <p:sldLayoutId id="2147483834" r:id="rId39"/>
  </p:sldLayoutIdLst>
  <p:transition spd="med"/>
  <p:hf hdr="0" ftr="0" dt="0"/>
  <p:txStyles>
    <p:titleStyle>
      <a:lvl1pPr algn="ctr" defTabSz="1218621" rtl="0" eaLnBrk="1" latinLnBrk="0" hangingPunct="1">
        <a:spcBef>
          <a:spcPct val="0"/>
        </a:spcBef>
        <a:buNone/>
        <a:defRPr sz="4299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3" indent="-456983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30" indent="-380819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3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76" indent="-304656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587" indent="-304656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897" indent="-304656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07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518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6982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13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1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2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2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86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4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6719">
          <p15:clr>
            <a:srgbClr val="F26B43"/>
          </p15:clr>
        </p15:guide>
        <p15:guide id="3" orient="horz" pos="2880">
          <p15:clr>
            <a:srgbClr val="F26B43"/>
          </p15:clr>
        </p15:guide>
        <p15:guide id="4" pos="3839">
          <p15:clr>
            <a:srgbClr val="F26B43"/>
          </p15:clr>
        </p15:guide>
        <p15:guide id="5" pos="5279">
          <p15:clr>
            <a:srgbClr val="F26B43"/>
          </p15:clr>
        </p15:guide>
        <p15:guide id="6" pos="2399">
          <p15:clr>
            <a:srgbClr val="F26B43"/>
          </p15:clr>
        </p15:guide>
        <p15:guide id="7" pos="959">
          <p15:clr>
            <a:srgbClr val="F26B43"/>
          </p15:clr>
        </p15:guide>
        <p15:guide id="8" pos="7199">
          <p15:clr>
            <a:srgbClr val="FDE53C"/>
          </p15:clr>
        </p15:guide>
        <p15:guide id="9" pos="6239">
          <p15:clr>
            <a:srgbClr val="FDE53C"/>
          </p15:clr>
        </p15:guide>
        <p15:guide id="10" pos="5759">
          <p15:clr>
            <a:srgbClr val="FDE53C"/>
          </p15:clr>
        </p15:guide>
        <p15:guide id="11" pos="4319">
          <p15:clr>
            <a:srgbClr val="FDE53C"/>
          </p15:clr>
        </p15:guide>
        <p15:guide id="12" pos="4799">
          <p15:clr>
            <a:srgbClr val="FDE53C"/>
          </p15:clr>
        </p15:guide>
        <p15:guide id="13" pos="3335">
          <p15:clr>
            <a:srgbClr val="FDE53C"/>
          </p15:clr>
        </p15:guide>
        <p15:guide id="14" pos="2879">
          <p15:clr>
            <a:srgbClr val="FDE53C"/>
          </p15:clr>
        </p15:guide>
        <p15:guide id="15" pos="1919">
          <p15:clr>
            <a:srgbClr val="FDE53C"/>
          </p15:clr>
        </p15:guide>
        <p15:guide id="16" pos="1439">
          <p15:clr>
            <a:srgbClr val="FDE53C"/>
          </p15:clr>
        </p15:guide>
        <p15:guide id="17" pos="479">
          <p15:clr>
            <a:srgbClr val="FDE53C"/>
          </p15:clr>
        </p15:guide>
        <p15:guide id="18" orient="horz" pos="960">
          <p15:clr>
            <a:srgbClr val="FDE53C"/>
          </p15:clr>
        </p15:guide>
        <p15:guide id="19" orient="horz" pos="480">
          <p15:clr>
            <a:srgbClr val="FDE53C"/>
          </p15:clr>
        </p15:guide>
        <p15:guide id="20" orient="horz" pos="1920">
          <p15:clr>
            <a:srgbClr val="FDE53C"/>
          </p15:clr>
        </p15:guide>
        <p15:guide id="21" orient="horz" pos="2400">
          <p15:clr>
            <a:srgbClr val="FDE53C"/>
          </p15:clr>
        </p15:guide>
        <p15:guide id="22" orient="horz" pos="3360">
          <p15:clr>
            <a:srgbClr val="FDE53C"/>
          </p15:clr>
        </p15:guide>
        <p15:guide id="23" orient="horz" pos="3840">
          <p15:clr>
            <a:srgbClr val="FDE53C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2020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9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16384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</p:sldLayoutIdLst>
  <p:transition spd="med"/>
  <p:hf hdr="0" dt="0"/>
  <p:txStyles>
    <p:titleStyle>
      <a:lvl1pPr algn="ctr" defTabSz="1218621" rtl="0" eaLnBrk="1" latinLnBrk="0" hangingPunct="1">
        <a:spcBef>
          <a:spcPct val="0"/>
        </a:spcBef>
        <a:buNone/>
        <a:defRPr sz="4299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3" indent="-456983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2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30" indent="-380819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76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587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897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07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518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6982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13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1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2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2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86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4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9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8188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</p:sldLayoutIdLst>
  <p:transition spd="med"/>
  <p:hf hdr="0" dt="0"/>
  <p:txStyles>
    <p:titleStyle>
      <a:lvl1pPr algn="ctr" defTabSz="1218621" rtl="0" eaLnBrk="1" latinLnBrk="0" hangingPunct="1">
        <a:spcBef>
          <a:spcPct val="0"/>
        </a:spcBef>
        <a:buNone/>
        <a:defRPr sz="4299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3" indent="-456983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2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30" indent="-380819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76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587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897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07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518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6982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13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1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2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2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86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4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Relationship Id="rId9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3.png"/><Relationship Id="rId3" Type="http://schemas.openxmlformats.org/officeDocument/2006/relationships/image" Target="../media/image106.jpeg"/><Relationship Id="rId7" Type="http://schemas.openxmlformats.org/officeDocument/2006/relationships/image" Target="../media/image103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0" Type="http://schemas.openxmlformats.org/officeDocument/2006/relationships/image" Target="../media/image110.png"/><Relationship Id="rId4" Type="http://schemas.openxmlformats.org/officeDocument/2006/relationships/image" Target="../media/image101.jpe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6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emf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slide" Target="slide24.xml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84.emf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emf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6.jpe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7.png"/><Relationship Id="rId11" Type="http://schemas.openxmlformats.org/officeDocument/2006/relationships/image" Target="../media/image161.jpeg"/><Relationship Id="rId5" Type="http://schemas.openxmlformats.org/officeDocument/2006/relationships/image" Target="../media/image101.jpeg"/><Relationship Id="rId10" Type="http://schemas.openxmlformats.org/officeDocument/2006/relationships/image" Target="../media/image160.png"/><Relationship Id="rId4" Type="http://schemas.openxmlformats.org/officeDocument/2006/relationships/image" Target="../media/image137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5.jpe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6.png"/><Relationship Id="rId5" Type="http://schemas.openxmlformats.org/officeDocument/2006/relationships/image" Target="../media/image101.jpeg"/><Relationship Id="rId4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0.png"/><Relationship Id="rId4" Type="http://schemas.openxmlformats.org/officeDocument/2006/relationships/hyperlink" Target="https://smartfind.lenovo.com/#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upload.wikimedia.org/wikipedia/commons/thumb/f/fd/Maple_Leaf.svg/2000px-Maple_Leaf.svg.png">
            <a:extLst>
              <a:ext uri="{FF2B5EF4-FFF2-40B4-BE49-F238E27FC236}">
                <a16:creationId xmlns:a16="http://schemas.microsoft.com/office/drawing/2014/main" id="{862F2BB3-AD03-466C-8F3C-4F22DE75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1" y="4061783"/>
            <a:ext cx="1487047" cy="151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48640" y="2645156"/>
            <a:ext cx="8723376" cy="1581912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TOPSELLER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QUICK REFERENCE GUIDE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400" i="1" dirty="0">
              <a:solidFill>
                <a:schemeClr val="bg1"/>
              </a:solidFill>
            </a:endParaRP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548640" y="4524043"/>
            <a:ext cx="8714232" cy="457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Canada  | May 2023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20065" y="5688542"/>
            <a:ext cx="6409944" cy="51206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V1 2023</a:t>
            </a:r>
          </a:p>
        </p:txBody>
      </p:sp>
    </p:spTree>
    <p:extLst>
      <p:ext uri="{BB962C8B-B14F-4D97-AF65-F5344CB8AC3E}">
        <p14:creationId xmlns:p14="http://schemas.microsoft.com/office/powerpoint/2010/main" val="32671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A7734F7-70B4-4337-A0F9-F932E0EE0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350930"/>
              </p:ext>
            </p:extLst>
          </p:nvPr>
        </p:nvGraphicFramePr>
        <p:xfrm>
          <a:off x="0" y="3800549"/>
          <a:ext cx="6377449" cy="2524678"/>
        </p:xfrm>
        <a:graphic>
          <a:graphicData uri="http://schemas.openxmlformats.org/drawingml/2006/table">
            <a:tbl>
              <a:tblPr firstRow="1"/>
              <a:tblGrid>
                <a:gridCol w="2672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80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52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4643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6096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  <a:gridCol w="1216096">
                  <a:extLst>
                    <a:ext uri="{9D8B030D-6E8A-4147-A177-3AD203B41FA5}">
                      <a16:colId xmlns:a16="http://schemas.microsoft.com/office/drawing/2014/main" val="127007176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15 Gen4 -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21DJ00G7US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21DJ00G5US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21DJ000VUS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21DJ00G2CA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21DJ00G8CA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21DJ00G4CA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21DJ00G6CA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21DJ000WCA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DE4456A-F7EE-5E34-CBED-0EF478D1A1F5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4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7F508-D5BB-D9F2-AE95-7EBD858222E9}"/>
              </a:ext>
            </a:extLst>
          </p:cNvPr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ThinkBook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67D0DB-41C0-BFB9-D555-626713B52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200389"/>
              </p:ext>
            </p:extLst>
          </p:nvPr>
        </p:nvGraphicFramePr>
        <p:xfrm>
          <a:off x="2408" y="1276420"/>
          <a:ext cx="2749550" cy="252467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 Gen4 -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21DH000RUS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21DH00DCUS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21DH000SCA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21DH00DDCA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0181562-CED3-185D-63F6-75E53DAE0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170028"/>
              </p:ext>
            </p:extLst>
          </p:nvPr>
        </p:nvGraphicFramePr>
        <p:xfrm>
          <a:off x="2751958" y="1276420"/>
          <a:ext cx="2749550" cy="252467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 Gen4 -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21DK004YUS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21DK0051US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21DK0050CA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21DK0052CA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E425B9E-2125-A20A-C1D0-8A75B0FAC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553657"/>
              </p:ext>
            </p:extLst>
          </p:nvPr>
        </p:nvGraphicFramePr>
        <p:xfrm>
          <a:off x="8135366" y="1276420"/>
          <a:ext cx="2749550" cy="250902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14s Gen3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$1729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21JG0019US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21JG001FUS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21JG001ACA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21JG001GCA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B11D8BD-9241-D406-4BE5-D97F6BEFE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069294"/>
              </p:ext>
            </p:extLst>
          </p:nvPr>
        </p:nvGraphicFramePr>
        <p:xfrm>
          <a:off x="9439274" y="3793272"/>
          <a:ext cx="2749550" cy="250902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15 Gen4 -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21DL0054CA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21DL0052CA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292AF98-D2F7-3D7E-0556-E5DFB63781BB}"/>
              </a:ext>
            </a:extLst>
          </p:cNvPr>
          <p:cNvSpPr txBox="1"/>
          <p:nvPr/>
        </p:nvSpPr>
        <p:spPr>
          <a:xfrm>
            <a:off x="8300543" y="5967326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ThinkBook 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AFCA2F-1485-A9D9-AD8D-ABE53EEF03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150" y="3973123"/>
            <a:ext cx="2933897" cy="2179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0E2AD4-8B70-A779-1623-7217C542AA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047" y="1462929"/>
            <a:ext cx="2452780" cy="179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398E23-483E-05C5-CECD-D392B341C4BD}"/>
              </a:ext>
            </a:extLst>
          </p:cNvPr>
          <p:cNvSpPr txBox="1"/>
          <p:nvPr/>
        </p:nvSpPr>
        <p:spPr>
          <a:xfrm>
            <a:off x="6865592" y="3256368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ThinkBook 14</a:t>
            </a:r>
          </a:p>
        </p:txBody>
      </p:sp>
    </p:spTree>
    <p:extLst>
      <p:ext uri="{BB962C8B-B14F-4D97-AF65-F5344CB8AC3E}">
        <p14:creationId xmlns:p14="http://schemas.microsoft.com/office/powerpoint/2010/main" val="123806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&amp; Lenovo Desktops</a:t>
            </a:r>
          </a:p>
        </p:txBody>
      </p:sp>
      <p:pic>
        <p:nvPicPr>
          <p:cNvPr id="37" name="Picture 3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1A633A-BB6A-4384-9254-BD283E03A9E3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6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AFA8C8-F5AE-4D63-96CF-4CB0847882B7}"/>
              </a:ext>
            </a:extLst>
          </p:cNvPr>
          <p:cNvSpPr txBox="1">
            <a:spLocks/>
          </p:cNvSpPr>
          <p:nvPr/>
        </p:nvSpPr>
        <p:spPr bwMode="white">
          <a:xfrm>
            <a:off x="7315588" y="4823810"/>
            <a:ext cx="309772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Small Form Factor 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(M70s/M75s/M80s/M90s)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B3FE2C-37B2-4A33-8900-ABBB4240380D}"/>
              </a:ext>
            </a:extLst>
          </p:cNvPr>
          <p:cNvSpPr txBox="1">
            <a:spLocks/>
          </p:cNvSpPr>
          <p:nvPr/>
        </p:nvSpPr>
        <p:spPr bwMode="white">
          <a:xfrm>
            <a:off x="9878519" y="4537862"/>
            <a:ext cx="2226650" cy="313724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Tower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(M70t/M80t/M90t)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150E1D-3593-4798-AD23-90FEEF61702A}"/>
              </a:ext>
            </a:extLst>
          </p:cNvPr>
          <p:cNvSpPr txBox="1">
            <a:spLocks/>
          </p:cNvSpPr>
          <p:nvPr/>
        </p:nvSpPr>
        <p:spPr bwMode="white">
          <a:xfrm>
            <a:off x="3552372" y="5534789"/>
            <a:ext cx="2799940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Tiny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(M60eM70q/M75q/M80q/M90q)</a:t>
            </a:r>
          </a:p>
        </p:txBody>
      </p:sp>
      <p:pic>
        <p:nvPicPr>
          <p:cNvPr id="26" name="Picture 2" descr="images">
            <a:extLst>
              <a:ext uri="{FF2B5EF4-FFF2-40B4-BE49-F238E27FC236}">
                <a16:creationId xmlns:a16="http://schemas.microsoft.com/office/drawing/2014/main" id="{204DEB7B-B074-4895-985B-8F94F3260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7164" y="976428"/>
            <a:ext cx="4532070" cy="384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s">
            <a:extLst>
              <a:ext uri="{FF2B5EF4-FFF2-40B4-BE49-F238E27FC236}">
                <a16:creationId xmlns:a16="http://schemas.microsoft.com/office/drawing/2014/main" id="{D14B6C67-8311-4400-A746-07D19DEB3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810" y="1566009"/>
            <a:ext cx="4091287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images">
            <a:extLst>
              <a:ext uri="{FF2B5EF4-FFF2-40B4-BE49-F238E27FC236}">
                <a16:creationId xmlns:a16="http://schemas.microsoft.com/office/drawing/2014/main" id="{1F25C759-7C95-4108-B587-33A88D43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7543" y="3217980"/>
            <a:ext cx="2799941" cy="23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inkCentre Neo 50s (Intel) SFF | Energy-efficient business desktop | Lenovo  US">
            <a:extLst>
              <a:ext uri="{FF2B5EF4-FFF2-40B4-BE49-F238E27FC236}">
                <a16:creationId xmlns:a16="http://schemas.microsoft.com/office/drawing/2014/main" id="{4ABEE340-53F1-E443-F757-9C6FA4BE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45" y="2492786"/>
            <a:ext cx="3216619" cy="25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7B78D2-500A-C572-5146-140AC06757B7}"/>
              </a:ext>
            </a:extLst>
          </p:cNvPr>
          <p:cNvSpPr txBox="1">
            <a:spLocks/>
          </p:cNvSpPr>
          <p:nvPr/>
        </p:nvSpPr>
        <p:spPr bwMode="white">
          <a:xfrm>
            <a:off x="5630209" y="5169897"/>
            <a:ext cx="2395142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Neo Small Form Factor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(Neo50s)</a:t>
            </a:r>
          </a:p>
        </p:txBody>
      </p:sp>
      <p:pic>
        <p:nvPicPr>
          <p:cNvPr id="3" name="Picture 6" descr="images">
            <a:extLst>
              <a:ext uri="{FF2B5EF4-FFF2-40B4-BE49-F238E27FC236}">
                <a16:creationId xmlns:a16="http://schemas.microsoft.com/office/drawing/2014/main" id="{102AC4DC-3AD5-228A-BF5C-663231E64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" y="2082794"/>
            <a:ext cx="4226529" cy="3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3128F2-9002-342D-A1CE-AA311052CBA8}"/>
              </a:ext>
            </a:extLst>
          </p:cNvPr>
          <p:cNvSpPr txBox="1">
            <a:spLocks/>
          </p:cNvSpPr>
          <p:nvPr/>
        </p:nvSpPr>
        <p:spPr bwMode="white">
          <a:xfrm>
            <a:off x="-3651" y="1556337"/>
            <a:ext cx="2149044" cy="67240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M75q Gen 2 Tiny  (Pictured with optional Tiny-in-One)</a:t>
            </a:r>
          </a:p>
        </p:txBody>
      </p:sp>
    </p:spTree>
    <p:extLst>
      <p:ext uri="{BB962C8B-B14F-4D97-AF65-F5344CB8AC3E}">
        <p14:creationId xmlns:p14="http://schemas.microsoft.com/office/powerpoint/2010/main" val="317894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94500" y="596901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1482" y="228601"/>
            <a:ext cx="6706800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Tiny AMD &amp; Intel Desktops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0E8113-EC88-4DF4-B5B3-1E9FD850EF5F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4CFC253-214C-47FC-8608-575C24986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08642"/>
              </p:ext>
            </p:extLst>
          </p:nvPr>
        </p:nvGraphicFramePr>
        <p:xfrm>
          <a:off x="8651438" y="3831206"/>
          <a:ext cx="3021338" cy="254173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4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489">
                  <a:extLst>
                    <a:ext uri="{9D8B030D-6E8A-4147-A177-3AD203B41FA5}">
                      <a16:colId xmlns:a16="http://schemas.microsoft.com/office/drawing/2014/main" val="3776016418"/>
                    </a:ext>
                  </a:extLst>
                </a:gridCol>
              </a:tblGrid>
              <a:tr h="358738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M60e Tiny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$739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11LV0089US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11LV009KUS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56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11LV0089CA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11LV009KCA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Core i5-1035G1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Core i5-1035G1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Memory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Memory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5871B936-7547-48B5-B5A4-A513B4FF53EC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6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EBBE1205-D716-445A-BE39-4CDE28F8B9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57094">
            <a:off x="2171904" y="3136198"/>
            <a:ext cx="530028" cy="529889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12AC979-9C1B-495F-991A-5C94F0148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895991"/>
              </p:ext>
            </p:extLst>
          </p:nvPr>
        </p:nvGraphicFramePr>
        <p:xfrm>
          <a:off x="0" y="1262068"/>
          <a:ext cx="4226528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5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M75q Tiny Gen 2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$1029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$1369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11JN0074US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11JN006RUS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11JN0072US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11JN007CCA 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11JN0076CA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11JN007DCA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5 Pro 5650GE</a:t>
                      </a: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5 Pro 5650GE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7 Pro 5750GE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4" descr="images">
            <a:extLst>
              <a:ext uri="{FF2B5EF4-FFF2-40B4-BE49-F238E27FC236}">
                <a16:creationId xmlns:a16="http://schemas.microsoft.com/office/drawing/2014/main" id="{298DBA91-0247-F058-7824-FDC43447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075" y="4265563"/>
            <a:ext cx="2149596" cy="161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s">
            <a:extLst>
              <a:ext uri="{FF2B5EF4-FFF2-40B4-BE49-F238E27FC236}">
                <a16:creationId xmlns:a16="http://schemas.microsoft.com/office/drawing/2014/main" id="{4E90FDC5-5970-5441-4DED-809D22EB4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6700" y="1107425"/>
            <a:ext cx="4453772" cy="28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72CE82A-36AC-63B5-9C4F-EE50CE2825B2}"/>
              </a:ext>
            </a:extLst>
          </p:cNvPr>
          <p:cNvSpPr txBox="1">
            <a:spLocks/>
          </p:cNvSpPr>
          <p:nvPr/>
        </p:nvSpPr>
        <p:spPr bwMode="white">
          <a:xfrm>
            <a:off x="9187850" y="1596889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M60e Tiny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B4859C3-9C0B-5B98-F732-85100732EFAE}"/>
              </a:ext>
            </a:extLst>
          </p:cNvPr>
          <p:cNvSpPr txBox="1">
            <a:spLocks/>
          </p:cNvSpPr>
          <p:nvPr/>
        </p:nvSpPr>
        <p:spPr bwMode="white">
          <a:xfrm>
            <a:off x="3528915" y="4667224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M75q Tiny</a:t>
            </a:r>
          </a:p>
          <a:p>
            <a:pPr algn="ctr"/>
            <a:r>
              <a:rPr lang="en-US" sz="800" i="1" dirty="0">
                <a:solidFill>
                  <a:schemeClr val="tx1"/>
                </a:solidFill>
              </a:rPr>
              <a:t>(TIO monitor not included)</a:t>
            </a:r>
            <a:endParaRPr lang="en-US" sz="1400" i="1" dirty="0">
              <a:solidFill>
                <a:schemeClr val="tx1"/>
              </a:solidFill>
            </a:endParaRP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pic>
        <p:nvPicPr>
          <p:cNvPr id="10" name="Picture 2" descr="images">
            <a:extLst>
              <a:ext uri="{FF2B5EF4-FFF2-40B4-BE49-F238E27FC236}">
                <a16:creationId xmlns:a16="http://schemas.microsoft.com/office/drawing/2014/main" id="{3CCBF9F1-E86A-EE3D-49AB-E3AB708E0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1" b="5087"/>
          <a:stretch/>
        </p:blipFill>
        <p:spPr bwMode="auto">
          <a:xfrm>
            <a:off x="4158439" y="3463856"/>
            <a:ext cx="3537294" cy="28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D341BE-2F55-3CD1-9891-37EF262542EF}"/>
              </a:ext>
            </a:extLst>
          </p:cNvPr>
          <p:cNvSpPr/>
          <p:nvPr/>
        </p:nvSpPr>
        <p:spPr>
          <a:xfrm>
            <a:off x="2913293" y="5752499"/>
            <a:ext cx="412367" cy="125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4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94500" y="596901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1482" y="228601"/>
            <a:ext cx="6255479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Adlerlake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Tiny &amp; AIO Desktops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1EDFC3D-5E91-4B3A-8EEB-3415B50ACCA5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D6B985-6E35-4D04-8A2E-AFE8A4F98A13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6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D78BBEF-02CA-D166-452D-D5D9C0C0D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835804"/>
              </p:ext>
            </p:extLst>
          </p:nvPr>
        </p:nvGraphicFramePr>
        <p:xfrm>
          <a:off x="0" y="1262068"/>
          <a:ext cx="4226528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5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M70q Tiny Gen 3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$1259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$1649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11T3008EUS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11T300A4US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11T30080US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11T3008ECA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11T300A4CA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11T30080CA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i5-12400T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i5-12400T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i7-12700T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DE0F561-D9C5-E9EB-30E0-F12D4D944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696590"/>
              </p:ext>
            </p:extLst>
          </p:nvPr>
        </p:nvGraphicFramePr>
        <p:xfrm>
          <a:off x="4208258" y="1262067"/>
          <a:ext cx="3009015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M80q Tiny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$1339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$1839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11U1004XUS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11U1004GUS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11U1004XCA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11U1004GCA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i5-12500T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75A86A8-915D-8158-9F2A-A8460E657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022004"/>
              </p:ext>
            </p:extLst>
          </p:nvPr>
        </p:nvGraphicFramePr>
        <p:xfrm>
          <a:off x="7217273" y="1262067"/>
          <a:ext cx="3009015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M90q Tiny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$1579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$2049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11U50051US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11U5005TUS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11U50051CA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11U5005TCA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i5-12500T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8D0F282-0A2E-D687-52F5-CB8D00B90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84640"/>
              </p:ext>
            </p:extLst>
          </p:nvPr>
        </p:nvGraphicFramePr>
        <p:xfrm>
          <a:off x="0" y="3831205"/>
          <a:ext cx="2370182" cy="255065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077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1041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M70a All-in-One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$1809</a:t>
                      </a: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11VL003SUS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11VL003SCA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Multi-Touch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Memory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NVMe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dirty="0" err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dirty="0" err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DC1BB32-3B5E-2158-5245-1788D873C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84563"/>
              </p:ext>
            </p:extLst>
          </p:nvPr>
        </p:nvGraphicFramePr>
        <p:xfrm>
          <a:off x="2373464" y="3831204"/>
          <a:ext cx="2366065" cy="255065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4932">
                  <a:extLst>
                    <a:ext uri="{9D8B030D-6E8A-4147-A177-3AD203B41FA5}">
                      <a16:colId xmlns:a16="http://schemas.microsoft.com/office/drawing/2014/main" val="2216286704"/>
                    </a:ext>
                  </a:extLst>
                </a:gridCol>
                <a:gridCol w="1901133">
                  <a:extLst>
                    <a:ext uri="{9D8B030D-6E8A-4147-A177-3AD203B41FA5}">
                      <a16:colId xmlns:a16="http://schemas.microsoft.com/office/drawing/2014/main" val="995704138"/>
                    </a:ext>
                  </a:extLst>
                </a:gridCol>
              </a:tblGrid>
              <a:tr h="218019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All-in-One Gen 3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$2009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19795"/>
                  </a:ext>
                </a:extLst>
              </a:tr>
              <a:tr h="274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11VF0063US</a:t>
                      </a:r>
                    </a:p>
                  </a:txBody>
                  <a:tcPr marL="4763" marR="4763" marT="47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283051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11VF0063CA</a:t>
                      </a:r>
                    </a:p>
                  </a:txBody>
                  <a:tcPr marL="4763" marR="4763" marT="47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222270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23.8” 1080p Multi-Touch Display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053502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Core i5-12500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487155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Memory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290046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M.2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09241"/>
                  </a:ext>
                </a:extLst>
              </a:tr>
              <a:tr h="264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Mic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06581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DP Out,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UltraFlex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Stand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779537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93028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19210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656AA4A7-E22C-FA3E-EC2D-2F0F26005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55314"/>
              </p:ext>
            </p:extLst>
          </p:nvPr>
        </p:nvGraphicFramePr>
        <p:xfrm>
          <a:off x="4739529" y="3830145"/>
          <a:ext cx="2370182" cy="255065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077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1041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Pro AIO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$2169</a:t>
                      </a: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11VA004LUS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11VA0057CA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23.8” QHD-2560p  Non-Touch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i5-12450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Memory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512GB SSD M.2 PCIe NVMe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8" name="Picture 6" descr="images">
            <a:extLst>
              <a:ext uri="{FF2B5EF4-FFF2-40B4-BE49-F238E27FC236}">
                <a16:creationId xmlns:a16="http://schemas.microsoft.com/office/drawing/2014/main" id="{47310021-1241-8529-9130-E98B9947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81442" y="4276548"/>
            <a:ext cx="2501791" cy="192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images">
            <a:extLst>
              <a:ext uri="{FF2B5EF4-FFF2-40B4-BE49-F238E27FC236}">
                <a16:creationId xmlns:a16="http://schemas.microsoft.com/office/drawing/2014/main" id="{A036F25A-CF61-093B-D1C0-53C46D132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6753" y="3829087"/>
            <a:ext cx="2577397" cy="20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s">
            <a:extLst>
              <a:ext uri="{FF2B5EF4-FFF2-40B4-BE49-F238E27FC236}">
                <a16:creationId xmlns:a16="http://schemas.microsoft.com/office/drawing/2014/main" id="{34EEA04A-DB3C-8D4C-29B3-1931AD33A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7"/>
          <a:stretch/>
        </p:blipFill>
        <p:spPr bwMode="auto">
          <a:xfrm>
            <a:off x="9393595" y="1185105"/>
            <a:ext cx="3271300" cy="27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FF253E9-6C8E-841A-A7CF-754F9D5DC2A5}"/>
              </a:ext>
            </a:extLst>
          </p:cNvPr>
          <p:cNvSpPr txBox="1">
            <a:spLocks/>
          </p:cNvSpPr>
          <p:nvPr/>
        </p:nvSpPr>
        <p:spPr bwMode="white">
          <a:xfrm rot="16200000">
            <a:off x="9437869" y="2311857"/>
            <a:ext cx="218393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M90q Tiny</a:t>
            </a:r>
          </a:p>
        </p:txBody>
      </p:sp>
    </p:spTree>
    <p:extLst>
      <p:ext uri="{BB962C8B-B14F-4D97-AF65-F5344CB8AC3E}">
        <p14:creationId xmlns:p14="http://schemas.microsoft.com/office/powerpoint/2010/main" val="3079038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3" y="228601"/>
            <a:ext cx="5897114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ThinkCentre Small Form Factor Desktops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ea typeface="Arial" charset="0"/>
                <a:cs typeface="Arial" charset="0"/>
              </a:rPr>
              <a:t>[  4 OF 6  ]</a:t>
            </a:r>
            <a:endParaRPr lang="en-US" sz="10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27" name="Picture 2" descr="images">
            <a:extLst>
              <a:ext uri="{FF2B5EF4-FFF2-40B4-BE49-F238E27FC236}">
                <a16:creationId xmlns:a16="http://schemas.microsoft.com/office/drawing/2014/main" id="{C6C58921-7192-4A4F-B7FA-3664A7E1D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4555" y="1434257"/>
            <a:ext cx="5277867" cy="48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1497417-40D3-4C1C-83FD-CD03BD9E6B35}"/>
              </a:ext>
            </a:extLst>
          </p:cNvPr>
          <p:cNvSpPr txBox="1">
            <a:spLocks/>
          </p:cNvSpPr>
          <p:nvPr/>
        </p:nvSpPr>
        <p:spPr bwMode="white">
          <a:xfrm>
            <a:off x="6930846" y="1611521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M80s SFF</a:t>
            </a:r>
          </a:p>
          <a:p>
            <a:pPr algn="ctr"/>
            <a:r>
              <a:rPr lang="en-US" sz="700" i="1" dirty="0">
                <a:solidFill>
                  <a:schemeClr val="tx1"/>
                </a:solidFill>
              </a:rPr>
              <a:t>(monitor not included)</a:t>
            </a:r>
            <a:endParaRPr lang="en-US" sz="900" i="1" dirty="0">
              <a:solidFill>
                <a:schemeClr val="tx1"/>
              </a:solidFill>
            </a:endParaRP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BAF5AECE-91F1-4E48-9BA2-16F42B0E4802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6F949C0-DCA1-BED6-BFCC-6A379D7F9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52188"/>
              </p:ext>
            </p:extLst>
          </p:nvPr>
        </p:nvGraphicFramePr>
        <p:xfrm>
          <a:off x="3133381" y="3843924"/>
          <a:ext cx="3009015" cy="262171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9793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M70s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1319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$45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$1749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11T8003CUS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11T8002YUS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09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11T8003FCA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11T8002YCA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i5-12400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2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09688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39525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F94531E-DE9F-9055-A094-565208918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822933"/>
              </p:ext>
            </p:extLst>
          </p:nvPr>
        </p:nvGraphicFramePr>
        <p:xfrm>
          <a:off x="6142396" y="3843926"/>
          <a:ext cx="3009015" cy="262171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550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M80s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$1489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$1859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11TG001MUS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11TG0020US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11TG002QCA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11TG002PCA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i5-12500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91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0968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3952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36CFA13-C35A-90A2-650C-79EFC8609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580386"/>
              </p:ext>
            </p:extLst>
          </p:nvPr>
        </p:nvGraphicFramePr>
        <p:xfrm>
          <a:off x="0" y="1279205"/>
          <a:ext cx="3009015" cy="262171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550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M75s Gen 2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$1089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$1419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11R80039US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11R8003HUS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11R80039CA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11R8003HCA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5 Pro 5650G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7 Pro 5750G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91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0968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3952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4" name="Picture 2" descr="images">
            <a:extLst>
              <a:ext uri="{FF2B5EF4-FFF2-40B4-BE49-F238E27FC236}">
                <a16:creationId xmlns:a16="http://schemas.microsoft.com/office/drawing/2014/main" id="{B358B6B4-57FB-15E0-1FAE-AB418038F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4567" y="1071457"/>
            <a:ext cx="3917312" cy="25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39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3" y="228601"/>
            <a:ext cx="5175200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ThinkCentre Tiny-in-One Monitors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ea typeface="Arial" charset="0"/>
                <a:cs typeface="Arial" charset="0"/>
              </a:rPr>
              <a:t>[  5 OF 6  ]</a:t>
            </a:r>
            <a:endParaRPr lang="en-US" sz="10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4" y="265762"/>
            <a:ext cx="767229" cy="767230"/>
          </a:xfrm>
          <a:prstGeom prst="rect">
            <a:avLst/>
          </a:prstGeom>
        </p:spPr>
      </p:pic>
      <p:sp>
        <p:nvSpPr>
          <p:cNvPr id="15" name="object 8">
            <a:extLst>
              <a:ext uri="{FF2B5EF4-FFF2-40B4-BE49-F238E27FC236}">
                <a16:creationId xmlns:a16="http://schemas.microsoft.com/office/drawing/2014/main" id="{A5EA1F19-101D-4B23-9ABA-301A07608398}"/>
              </a:ext>
            </a:extLst>
          </p:cNvPr>
          <p:cNvSpPr txBox="1"/>
          <p:nvPr/>
        </p:nvSpPr>
        <p:spPr>
          <a:xfrm>
            <a:off x="572960" y="2046461"/>
            <a:ext cx="3064476" cy="540385"/>
          </a:xfrm>
          <a:prstGeom prst="rect">
            <a:avLst/>
          </a:prstGeom>
        </p:spPr>
        <p:txBody>
          <a:bodyPr vert="horz" wrap="square" lIns="0" tIns="108439" rIns="0" bIns="0" rtlCol="0">
            <a:spAutoFit/>
          </a:bodyPr>
          <a:lstStyle/>
          <a:p>
            <a:pPr algn="ctr" defTabSz="1217668">
              <a:spcBef>
                <a:spcPts val="855"/>
              </a:spcBef>
              <a:tabLst>
                <a:tab pos="8508674" algn="l"/>
              </a:tabLst>
            </a:pPr>
            <a:r>
              <a:rPr sz="2400" kern="0" spc="-361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2400" kern="0" spc="-335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2400" kern="0" spc="-34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2400" kern="0" spc="-16">
                <a:solidFill>
                  <a:srgbClr val="404040"/>
                </a:solidFill>
                <a:latin typeface="Verdana"/>
                <a:cs typeface="Verdana"/>
              </a:rPr>
              <a:t>Y</a:t>
            </a:r>
            <a:r>
              <a:rPr sz="2400" kern="0" spc="-22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2400" kern="0" spc="-125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2400" kern="0" spc="-236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2400" kern="0" spc="-22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2400" kern="0" spc="-20">
                <a:solidFill>
                  <a:srgbClr val="404040"/>
                </a:solidFill>
                <a:latin typeface="Verdana"/>
                <a:cs typeface="Verdana"/>
              </a:rPr>
              <a:t>ON</a:t>
            </a:r>
            <a:r>
              <a:rPr sz="2400" kern="0" spc="-16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lang="en-US" sz="2400" kern="0" spc="-16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en-US" sz="2800" b="1" kern="0" spc="-274">
                <a:solidFill>
                  <a:srgbClr val="EB2124"/>
                </a:solidFill>
                <a:latin typeface="Verdana"/>
                <a:cs typeface="Verdana"/>
              </a:rPr>
              <a:t>4</a:t>
            </a:r>
            <a:endParaRPr sz="2800" kern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22ED9DD-1D6F-4E51-938F-CFDCE88C1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733439"/>
              </p:ext>
            </p:extLst>
          </p:nvPr>
        </p:nvGraphicFramePr>
        <p:xfrm>
          <a:off x="3594318" y="3784578"/>
          <a:ext cx="2194560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$428.24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11GDPAR1US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Webcam w/ Dual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BCD4EFF8-D371-46C3-8A68-1E5FEBADA88E}"/>
              </a:ext>
            </a:extLst>
          </p:cNvPr>
          <p:cNvSpPr/>
          <p:nvPr/>
        </p:nvSpPr>
        <p:spPr>
          <a:xfrm>
            <a:off x="966485" y="2554666"/>
            <a:ext cx="2201227" cy="338546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800" b="1">
                <a:solidFill>
                  <a:srgbClr val="FF0000"/>
                </a:solidFill>
              </a:rPr>
              <a:t>Price is Monitor Only. </a:t>
            </a:r>
          </a:p>
          <a:p>
            <a:pPr algn="ctr"/>
            <a:r>
              <a:rPr lang="en-US" sz="800" err="1">
                <a:solidFill>
                  <a:srgbClr val="FF0000"/>
                </a:solidFill>
              </a:rPr>
              <a:t>ThinkCentre</a:t>
            </a:r>
            <a:r>
              <a:rPr lang="en-US" sz="800">
                <a:solidFill>
                  <a:srgbClr val="FF0000"/>
                </a:solidFill>
              </a:rPr>
              <a:t> Tiny (Pictured) Sold Separately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12C653-E7D1-4E08-8365-C5F6361A8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68" y="1396127"/>
            <a:ext cx="2960661" cy="764889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06E0BEC-F10F-49E3-ADD6-DCB51E8D7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379813"/>
              </p:ext>
            </p:extLst>
          </p:nvPr>
        </p:nvGraphicFramePr>
        <p:xfrm>
          <a:off x="6020372" y="3780433"/>
          <a:ext cx="2408464" cy="230418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78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27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$608.44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11JHRAR1US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RGB/IR Webcam w/ Dual Mic 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 x USB 3.1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/ HMDI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EE063208-8BF4-49B9-851E-A6FB12441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38" y="6082750"/>
            <a:ext cx="514998" cy="2317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1235E1-ECDF-4C16-B503-8644177D0B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952" y="1337839"/>
            <a:ext cx="3097086" cy="2368678"/>
          </a:xfrm>
          <a:prstGeom prst="rect">
            <a:avLst/>
          </a:prstGeom>
        </p:spPr>
      </p:pic>
      <p:pic>
        <p:nvPicPr>
          <p:cNvPr id="24" name="Picture 8" descr="http://thewindowsclub.thewindowsclubco.netdna-cdn.com/wp-content/uploads/2015/07/Windows-Hello.png">
            <a:extLst>
              <a:ext uri="{FF2B5EF4-FFF2-40B4-BE49-F238E27FC236}">
                <a16:creationId xmlns:a16="http://schemas.microsoft.com/office/drawing/2014/main" id="{4EC66C20-454F-422B-AB2B-35B79956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12" y="3837332"/>
            <a:ext cx="632536" cy="2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F1FAEA-44B5-4AEC-A376-30FD896C94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17" y="6082750"/>
            <a:ext cx="526241" cy="238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9E9B24-748C-466A-AD26-1892EF3C9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91" y="6086334"/>
            <a:ext cx="514998" cy="2317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19D6FD-64D5-4E30-BB39-F955CFD0A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96" y="6091360"/>
            <a:ext cx="514998" cy="231717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6EBCEE4-942D-4CDC-A094-273A35C64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194177"/>
              </p:ext>
            </p:extLst>
          </p:nvPr>
        </p:nvGraphicFramePr>
        <p:xfrm>
          <a:off x="1168264" y="3780433"/>
          <a:ext cx="2194560" cy="23220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22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$396.44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21.5” WLED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 and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ThinkShutter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Cover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9" name="Picture 2" descr="images">
            <a:extLst>
              <a:ext uri="{FF2B5EF4-FFF2-40B4-BE49-F238E27FC236}">
                <a16:creationId xmlns:a16="http://schemas.microsoft.com/office/drawing/2014/main" id="{0B34C34E-D0DB-4544-B25D-D48781FA8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1" b="5087"/>
          <a:stretch/>
        </p:blipFill>
        <p:spPr bwMode="auto">
          <a:xfrm>
            <a:off x="7986532" y="1062868"/>
            <a:ext cx="3537294" cy="28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2ABB728-72E6-4E14-B3C1-BE90A1D0D65C}"/>
              </a:ext>
            </a:extLst>
          </p:cNvPr>
          <p:cNvSpPr txBox="1">
            <a:spLocks/>
          </p:cNvSpPr>
          <p:nvPr/>
        </p:nvSpPr>
        <p:spPr bwMode="white">
          <a:xfrm>
            <a:off x="10654839" y="2658433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Tiny-in-One 22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4D703C7-9535-4364-AF06-7361770035A9}"/>
              </a:ext>
            </a:extLst>
          </p:cNvPr>
          <p:cNvSpPr txBox="1">
            <a:spLocks/>
          </p:cNvSpPr>
          <p:nvPr/>
        </p:nvSpPr>
        <p:spPr bwMode="white">
          <a:xfrm>
            <a:off x="7705215" y="1661513"/>
            <a:ext cx="1289072" cy="75647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Tiny-in-One 27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F28AB3CB-8C32-4731-8BD5-37D8E769E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71647"/>
              </p:ext>
            </p:extLst>
          </p:nvPr>
        </p:nvGraphicFramePr>
        <p:xfrm>
          <a:off x="8660330" y="3788053"/>
          <a:ext cx="2408464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B4E5"/>
                          </a:solidFill>
                          <a:ea typeface="Helvetica Neue"/>
                          <a:cs typeface="Helvetica Neue"/>
                        </a:rPr>
                        <a:t>Touch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Monitor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$523.64</a:t>
                      </a:r>
                      <a:endParaRPr lang="en-US" sz="1600" b="1" i="0" u="none" strike="noStrike" dirty="0">
                        <a:solidFill>
                          <a:srgbClr val="E2231A"/>
                        </a:solidFill>
                        <a:effectLst/>
                        <a:latin typeface="+mn-lt"/>
                        <a:cs typeface="Arial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11GCPAR1US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800" b="1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0" name="Picture 13">
            <a:extLst>
              <a:ext uri="{FF2B5EF4-FFF2-40B4-BE49-F238E27FC236}">
                <a16:creationId xmlns:a16="http://schemas.microsoft.com/office/drawing/2014/main" id="{125CB5BB-EF10-43F7-911D-AD8E148F46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3113">
            <a:off x="10479495" y="3837024"/>
            <a:ext cx="624447" cy="6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1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in a room&#10;&#10;Description automatically generated">
            <a:extLst>
              <a:ext uri="{FF2B5EF4-FFF2-40B4-BE49-F238E27FC236}">
                <a16:creationId xmlns:a16="http://schemas.microsoft.com/office/drawing/2014/main" id="{6AC38C2D-FEC0-4B6C-A644-A3A3EDABB0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58" y="-43326"/>
            <a:ext cx="12198866" cy="69006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8000" y="-38607"/>
            <a:ext cx="12225238" cy="853469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45000">
                <a:schemeClr val="accent4">
                  <a:alpha val="91000"/>
                </a:schemeClr>
              </a:gs>
              <a:gs pos="68000">
                <a:schemeClr val="accent4">
                  <a:lumMod val="40000"/>
                  <a:lumOff val="60000"/>
                  <a:alpha val="62000"/>
                </a:schemeClr>
              </a:gs>
              <a:gs pos="83000">
                <a:schemeClr val="accent4">
                  <a:alpha val="49000"/>
                </a:schemeClr>
              </a:gs>
              <a:gs pos="98000">
                <a:schemeClr val="accent4">
                  <a:lumMod val="20000"/>
                  <a:lumOff val="80000"/>
                  <a:alpha val="2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3293" y="-43326"/>
            <a:ext cx="7024452" cy="830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255">
              <a:defRPr/>
            </a:pPr>
            <a:r>
              <a:rPr lang="en-US" sz="4798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Tiny-In-One Series (Gen 4)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EB7241-66E9-4250-9083-A1FEEAA90677}"/>
              </a:ext>
            </a:extLst>
          </p:cNvPr>
          <p:cNvSpPr/>
          <p:nvPr/>
        </p:nvSpPr>
        <p:spPr>
          <a:xfrm>
            <a:off x="4379050" y="1064679"/>
            <a:ext cx="3449476" cy="51244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43417-E9B5-41CD-83C8-D8345030A009}"/>
              </a:ext>
            </a:extLst>
          </p:cNvPr>
          <p:cNvSpPr txBox="1"/>
          <p:nvPr/>
        </p:nvSpPr>
        <p:spPr>
          <a:xfrm>
            <a:off x="4449621" y="3871574"/>
            <a:ext cx="2174302" cy="46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TIO4 24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B7982C-2965-4527-B9DA-28A26EBB7F79}"/>
              </a:ext>
            </a:extLst>
          </p:cNvPr>
          <p:cNvSpPr/>
          <p:nvPr/>
        </p:nvSpPr>
        <p:spPr>
          <a:xfrm>
            <a:off x="4427112" y="4310935"/>
            <a:ext cx="3454327" cy="1600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3E8DDD"/>
              </a:buClr>
              <a:buSzPct val="70000"/>
              <a:defRPr/>
            </a:pPr>
            <a:r>
              <a:rPr lang="en-US" sz="14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23.8” Widescreen Display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16:9 Aspect Ratio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Touch and Non-Touch Models Available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Webcam and Speakers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FHD (1920x1080) Resolution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Pairs with T24i-20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LTSP Stand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070" y="5768290"/>
            <a:ext cx="790161" cy="355522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28EB7241-66E9-4250-9083-A1FEEAA90677}"/>
              </a:ext>
            </a:extLst>
          </p:cNvPr>
          <p:cNvSpPr/>
          <p:nvPr/>
        </p:nvSpPr>
        <p:spPr>
          <a:xfrm>
            <a:off x="8361164" y="1036179"/>
            <a:ext cx="3449476" cy="51244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FB7982C-2965-4527-B9DA-28A26EBB7F79}"/>
              </a:ext>
            </a:extLst>
          </p:cNvPr>
          <p:cNvSpPr/>
          <p:nvPr/>
        </p:nvSpPr>
        <p:spPr>
          <a:xfrm>
            <a:off x="8409226" y="4282436"/>
            <a:ext cx="3591626" cy="1600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3E8DDD"/>
              </a:buClr>
              <a:buSzPct val="70000"/>
              <a:defRPr/>
            </a:pPr>
            <a:r>
              <a:rPr lang="en-US" sz="14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27” Widescreen Display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16:9 Aspect Ratio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RGBIR Camera </a:t>
            </a:r>
            <a:b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with </a:t>
            </a:r>
            <a:r>
              <a:rPr lang="en-US" sz="1400" dirty="0" err="1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ThinkShutter</a:t>
            </a:r>
            <a:endParaRPr lang="en-US" sz="14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QHD (2560x1440) Resolution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Pairs with T27h-20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LTSP Stand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E34E92-A320-4BEA-AFA8-8DEAB1693E52}"/>
              </a:ext>
            </a:extLst>
          </p:cNvPr>
          <p:cNvSpPr/>
          <p:nvPr/>
        </p:nvSpPr>
        <p:spPr>
          <a:xfrm>
            <a:off x="330125" y="1064680"/>
            <a:ext cx="3449476" cy="511776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0F6447-9C27-48DB-AA49-EC760A96AE0B}"/>
              </a:ext>
            </a:extLst>
          </p:cNvPr>
          <p:cNvSpPr txBox="1"/>
          <p:nvPr/>
        </p:nvSpPr>
        <p:spPr>
          <a:xfrm>
            <a:off x="404072" y="3871574"/>
            <a:ext cx="2174302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TIO4 22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808" y="5768290"/>
            <a:ext cx="790161" cy="35552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FB7982C-2965-4527-B9DA-28A26EBB7F79}"/>
              </a:ext>
            </a:extLst>
          </p:cNvPr>
          <p:cNvSpPr/>
          <p:nvPr/>
        </p:nvSpPr>
        <p:spPr>
          <a:xfrm>
            <a:off x="344438" y="4322749"/>
            <a:ext cx="3488075" cy="1600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3E8DDD"/>
              </a:buClr>
              <a:buSzPct val="70000"/>
              <a:defRPr/>
            </a:pPr>
            <a:r>
              <a:rPr lang="en-US" sz="14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21.5” Widescreen Display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16:9 Aspect Ratio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Touch and Non-Touch Models Available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Webcam and Speakers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FHD (1920x1080) Resolution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Pairs with T22i-20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LTSP Stand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AD32289-B11B-4C62-AB0C-80FDC26EBF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078" y="5674051"/>
            <a:ext cx="543999" cy="543999"/>
          </a:xfrm>
          <a:prstGeom prst="rect">
            <a:avLst/>
          </a:prstGeom>
        </p:spPr>
      </p:pic>
      <p:pic>
        <p:nvPicPr>
          <p:cNvPr id="15" name="Picture 14" descr="A screen shot of a computer&#10;&#10;Description automatically generated">
            <a:extLst>
              <a:ext uri="{FF2B5EF4-FFF2-40B4-BE49-F238E27FC236}">
                <a16:creationId xmlns:a16="http://schemas.microsoft.com/office/drawing/2014/main" id="{7A657742-BFDE-434B-8CD2-4B1A09C4CF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509" y="1283259"/>
            <a:ext cx="3591626" cy="2818666"/>
          </a:xfrm>
          <a:prstGeom prst="rect">
            <a:avLst/>
          </a:prstGeom>
        </p:spPr>
      </p:pic>
      <p:pic>
        <p:nvPicPr>
          <p:cNvPr id="48" name="Picture 8" descr="http://thewindowsclub.thewindowsclubco.netdna-cdn.com/wp-content/uploads/2015/07/Windows-Hello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6617" y="1135169"/>
            <a:ext cx="908029" cy="4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AB77D35-4581-4E9A-AC90-326FF83F5C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255" y="5724991"/>
            <a:ext cx="543999" cy="54399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CE2435B-F11A-4D72-A3C5-83FE161537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900" y="5670806"/>
            <a:ext cx="543999" cy="54399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F3939D4-6B60-4DD9-AFFF-0C7DD760C3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518" y="5747146"/>
            <a:ext cx="798488" cy="362472"/>
          </a:xfrm>
          <a:prstGeom prst="rect">
            <a:avLst/>
          </a:prstGeom>
        </p:spPr>
      </p:pic>
      <p:pic>
        <p:nvPicPr>
          <p:cNvPr id="72" name="Picture Placeholder 11">
            <a:extLst>
              <a:ext uri="{FF2B5EF4-FFF2-40B4-BE49-F238E27FC236}">
                <a16:creationId xmlns:a16="http://schemas.microsoft.com/office/drawing/2014/main" id="{5E607522-376A-4401-B22C-DD357F73A8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58" y="-38607"/>
            <a:ext cx="2803567" cy="793334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1EC50E3F-90D2-4C4A-81A6-24E9596BEA3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85" y="5681056"/>
            <a:ext cx="470189" cy="470189"/>
          </a:xfrm>
          <a:prstGeom prst="rect">
            <a:avLst/>
          </a:prstGeom>
        </p:spPr>
      </p:pic>
      <p:pic>
        <p:nvPicPr>
          <p:cNvPr id="79" name="Picture 78" descr="A close up of a logo&#10;&#10;Description automatically generated">
            <a:extLst>
              <a:ext uri="{FF2B5EF4-FFF2-40B4-BE49-F238E27FC236}">
                <a16:creationId xmlns:a16="http://schemas.microsoft.com/office/drawing/2014/main" id="{BF52F818-D55E-4E53-878E-E3092599D1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855" y="5664466"/>
            <a:ext cx="470189" cy="47018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7AB439D-E49A-4F8D-8B98-E02B0B15D4C4}"/>
              </a:ext>
            </a:extLst>
          </p:cNvPr>
          <p:cNvSpPr txBox="1"/>
          <p:nvPr/>
        </p:nvSpPr>
        <p:spPr>
          <a:xfrm>
            <a:off x="1397438" y="6473159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D876E8-4705-46CF-A6EE-F00ABC52795D}"/>
              </a:ext>
            </a:extLst>
          </p:cNvPr>
          <p:cNvGrpSpPr/>
          <p:nvPr/>
        </p:nvGrpSpPr>
        <p:grpSpPr>
          <a:xfrm>
            <a:off x="555781" y="6420703"/>
            <a:ext cx="734165" cy="244944"/>
            <a:chOff x="547688" y="952500"/>
            <a:chExt cx="12190413" cy="406717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75FDFD7-6BFE-432D-B633-A310F8EE96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4BA526CE-AEBC-4669-BF89-57C4A1B3CD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1A790C7F-4421-4FAA-BDE8-DE95338013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038C3EBE-F627-4F29-AA76-8160964A16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CC507579-CD13-49B8-A078-30AA05190C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31DD6B6C-3CFB-46B1-8445-A6DB52AB24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4908AD8E-EA6A-4268-9469-8EDD8ADD01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AC43417-E9B5-41CD-83C8-D8345030A009}"/>
              </a:ext>
            </a:extLst>
          </p:cNvPr>
          <p:cNvSpPr txBox="1"/>
          <p:nvPr/>
        </p:nvSpPr>
        <p:spPr>
          <a:xfrm>
            <a:off x="8391494" y="3871574"/>
            <a:ext cx="2174302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TIO 27</a:t>
            </a:r>
          </a:p>
        </p:txBody>
      </p:sp>
      <p:pic>
        <p:nvPicPr>
          <p:cNvPr id="7" name="Picture 6" descr="A close up of a computer&#10;&#10;Description automatically generated">
            <a:extLst>
              <a:ext uri="{FF2B5EF4-FFF2-40B4-BE49-F238E27FC236}">
                <a16:creationId xmlns:a16="http://schemas.microsoft.com/office/drawing/2014/main" id="{75FB855F-0506-4FFA-A116-CEE3D84ECB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45" y="1533065"/>
            <a:ext cx="2362883" cy="2243321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08B1A849-5BFD-43DD-A0EC-511FCDAD36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253" y="1144078"/>
            <a:ext cx="1336856" cy="1002642"/>
          </a:xfrm>
          <a:prstGeom prst="ellipse">
            <a:avLst/>
          </a:prstGeom>
          <a:ln>
            <a:solidFill>
              <a:schemeClr val="accent4"/>
            </a:solidFill>
          </a:ln>
        </p:spPr>
      </p:pic>
      <p:pic>
        <p:nvPicPr>
          <p:cNvPr id="14" name="Picture 13" descr="A screen shot of a computer monitor&#10;&#10;Description automatically generated">
            <a:extLst>
              <a:ext uri="{FF2B5EF4-FFF2-40B4-BE49-F238E27FC236}">
                <a16:creationId xmlns:a16="http://schemas.microsoft.com/office/drawing/2014/main" id="{A841BEC9-E1FB-4A78-B92E-23E6D54D452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326" y="1122091"/>
            <a:ext cx="2841078" cy="2720535"/>
          </a:xfrm>
          <a:prstGeom prst="rect">
            <a:avLst/>
          </a:prstGeom>
        </p:spPr>
      </p:pic>
      <p:pic>
        <p:nvPicPr>
          <p:cNvPr id="18" name="Picture 17" descr="A picture containing table, computer, sitting, computer&#10;&#10;Description automatically generated">
            <a:extLst>
              <a:ext uri="{FF2B5EF4-FFF2-40B4-BE49-F238E27FC236}">
                <a16:creationId xmlns:a16="http://schemas.microsoft.com/office/drawing/2014/main" id="{E26C5DF7-CFB0-4129-8110-FEAF0E400C8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308" y="2963359"/>
            <a:ext cx="1765165" cy="1450625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953E75A-1FE2-F602-3F7C-D8C0F64116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8077" y="6400026"/>
            <a:ext cx="438798" cy="155408"/>
          </a:xfrm>
        </p:spPr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prstClr val="white"/>
                </a:solidFill>
              </a:rPr>
              <a:pPr defTabSz="1218621">
                <a:defRPr/>
              </a:pPr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52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E54C6CB-BBA1-35E4-4B0F-2DFCF2C6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" y="1302959"/>
            <a:ext cx="4804240" cy="360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pcoming ThinkPad P16 workstation will be Lenovo's answer to the HP ZBook  Fury 16 G9 - NotebookCheck.net News">
            <a:extLst>
              <a:ext uri="{FF2B5EF4-FFF2-40B4-BE49-F238E27FC236}">
                <a16:creationId xmlns:a16="http://schemas.microsoft.com/office/drawing/2014/main" id="{9EEDF470-4CDD-0154-BDE5-66BCAD92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77" y="3649238"/>
            <a:ext cx="3656268" cy="27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1482" y="228600"/>
            <a:ext cx="673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LENOVO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pic>
        <p:nvPicPr>
          <p:cNvPr id="30" name="Picture 29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A398DE90-4D76-4897-A02A-9718753857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211" y="3919866"/>
            <a:ext cx="4393454" cy="2472050"/>
          </a:xfrm>
          <a:prstGeom prst="rect">
            <a:avLst/>
          </a:prstGeom>
        </p:spPr>
      </p:pic>
      <p:pic>
        <p:nvPicPr>
          <p:cNvPr id="31" name="Picture 30" descr="A picture containing text, electronics, computer, dark&#10;&#10;Description automatically generated">
            <a:extLst>
              <a:ext uri="{FF2B5EF4-FFF2-40B4-BE49-F238E27FC236}">
                <a16:creationId xmlns:a16="http://schemas.microsoft.com/office/drawing/2014/main" id="{45BB343C-91E9-4827-88DC-B0DACB7D2E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48" y="1179137"/>
            <a:ext cx="4873572" cy="27421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75B44E-3C4B-405D-9156-255F4872F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9325" y="1302959"/>
            <a:ext cx="2854657" cy="28546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7FD113-0A6C-F02A-888A-4E28E9725061}"/>
              </a:ext>
            </a:extLst>
          </p:cNvPr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06421-7892-33B9-9B28-27C7731696BE}"/>
              </a:ext>
            </a:extLst>
          </p:cNvPr>
          <p:cNvSpPr txBox="1"/>
          <p:nvPr/>
        </p:nvSpPr>
        <p:spPr>
          <a:xfrm>
            <a:off x="1794812" y="5815225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 Gen1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9BEEB-9490-0789-D3C5-B3E883B11D91}"/>
              </a:ext>
            </a:extLst>
          </p:cNvPr>
          <p:cNvSpPr txBox="1"/>
          <p:nvPr/>
        </p:nvSpPr>
        <p:spPr>
          <a:xfrm>
            <a:off x="2898992" y="2336751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B4D2C-095D-C00F-ACA3-344C0815D6E8}"/>
              </a:ext>
            </a:extLst>
          </p:cNvPr>
          <p:cNvSpPr txBox="1"/>
          <p:nvPr/>
        </p:nvSpPr>
        <p:spPr>
          <a:xfrm>
            <a:off x="10746653" y="1421662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P15v / T15p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CA834-5C36-1D13-6A69-197CED4AF6CC}"/>
              </a:ext>
            </a:extLst>
          </p:cNvPr>
          <p:cNvSpPr txBox="1"/>
          <p:nvPr/>
        </p:nvSpPr>
        <p:spPr>
          <a:xfrm>
            <a:off x="10226590" y="5660224"/>
            <a:ext cx="1828406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P14s Gen1 (Intel / AMD)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AD4181-B360-295E-9D5F-BD73F43FD474}"/>
              </a:ext>
            </a:extLst>
          </p:cNvPr>
          <p:cNvSpPr txBox="1"/>
          <p:nvPr/>
        </p:nvSpPr>
        <p:spPr>
          <a:xfrm>
            <a:off x="6105085" y="3649720"/>
            <a:ext cx="1828406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P16s Gen1 (Intel / AMD)</a:t>
            </a:r>
          </a:p>
        </p:txBody>
      </p:sp>
    </p:spTree>
    <p:extLst>
      <p:ext uri="{BB962C8B-B14F-4D97-AF65-F5344CB8AC3E}">
        <p14:creationId xmlns:p14="http://schemas.microsoft.com/office/powerpoint/2010/main" val="141620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Mobile Workstations - Intel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2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18168-B802-4ED3-B398-6DD6CC7A8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4172" y="1933887"/>
            <a:ext cx="1573257" cy="1287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C5C83-ED14-43D4-A625-51ED5E4F29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928" y="4219364"/>
            <a:ext cx="1853946" cy="147037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0283F87-426C-0AA0-ED65-BBA26E1A8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773826"/>
              </p:ext>
            </p:extLst>
          </p:nvPr>
        </p:nvGraphicFramePr>
        <p:xfrm>
          <a:off x="0" y="1263823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 Gen 5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$3949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$4269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21DC003YUS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21DC004JUS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21DC003YCA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21DC004JCA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A1000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CBD934-3DAC-788B-BF21-FF6F10F3C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023435"/>
              </p:ext>
            </p:extLst>
          </p:nvPr>
        </p:nvGraphicFramePr>
        <p:xfrm>
          <a:off x="4503349" y="1257426"/>
          <a:ext cx="3842738" cy="2522645"/>
        </p:xfrm>
        <a:graphic>
          <a:graphicData uri="http://schemas.openxmlformats.org/drawingml/2006/table">
            <a:tbl>
              <a:tblPr firstRow="1"/>
              <a:tblGrid>
                <a:gridCol w="271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37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0957">
                  <a:extLst>
                    <a:ext uri="{9D8B030D-6E8A-4147-A177-3AD203B41FA5}">
                      <a16:colId xmlns:a16="http://schemas.microsoft.com/office/drawing/2014/main" val="2343103493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 Gen 1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$4239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$4419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21D6005MUS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21D6006PUS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21D6005MCA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21D6005QCA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21D6006PCA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i7-12800HX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i7-12800HX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i7-12850HX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A1000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AB231E0-E7FA-B68E-DBDE-C16FE304C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11492"/>
              </p:ext>
            </p:extLst>
          </p:nvPr>
        </p:nvGraphicFramePr>
        <p:xfrm>
          <a:off x="8346087" y="1257426"/>
          <a:ext cx="3842738" cy="2522645"/>
        </p:xfrm>
        <a:graphic>
          <a:graphicData uri="http://schemas.openxmlformats.org/drawingml/2006/table">
            <a:tbl>
              <a:tblPr firstRow="1"/>
              <a:tblGrid>
                <a:gridCol w="271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37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0957">
                  <a:extLst>
                    <a:ext uri="{9D8B030D-6E8A-4147-A177-3AD203B41FA5}">
                      <a16:colId xmlns:a16="http://schemas.microsoft.com/office/drawing/2014/main" val="2343103493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P16s Gen 1 -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$3609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21BT001QCA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21BT001GCA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pt-B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B39737E-65C4-860D-255E-595670ECF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999816"/>
              </p:ext>
            </p:extLst>
          </p:nvPr>
        </p:nvGraphicFramePr>
        <p:xfrm>
          <a:off x="-1" y="3786468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 3 -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21AK0028US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21AK002HCA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21AK0028CA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9D585E2-A604-0A38-F77C-94F0B1959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769004"/>
              </p:ext>
            </p:extLst>
          </p:nvPr>
        </p:nvGraphicFramePr>
        <p:xfrm>
          <a:off x="8346086" y="3780205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T15p Gen 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21DA0010US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21DA000XUS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21DA0010CA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21DA000XCA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UHD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GeForce RTX 3050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GeForce RTX 3050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8FE8628-EBEA-E882-0FC8-145E8AD2F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328492"/>
              </p:ext>
            </p:extLst>
          </p:nvPr>
        </p:nvGraphicFramePr>
        <p:xfrm>
          <a:off x="4503348" y="3780206"/>
          <a:ext cx="3842738" cy="2522645"/>
        </p:xfrm>
        <a:graphic>
          <a:graphicData uri="http://schemas.openxmlformats.org/drawingml/2006/table">
            <a:tbl>
              <a:tblPr firstRow="1"/>
              <a:tblGrid>
                <a:gridCol w="271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37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0957">
                  <a:extLst>
                    <a:ext uri="{9D8B030D-6E8A-4147-A177-3AD203B41FA5}">
                      <a16:colId xmlns:a16="http://schemas.microsoft.com/office/drawing/2014/main" val="2343103493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 3 -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$3809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21D8004CUS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21D80033CA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21D8003HCA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21D8004CCA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T600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T1200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D5B57D8-3CF7-6A2C-E949-9636024C1162}"/>
              </a:ext>
            </a:extLst>
          </p:cNvPr>
          <p:cNvSpPr txBox="1"/>
          <p:nvPr/>
        </p:nvSpPr>
        <p:spPr>
          <a:xfrm>
            <a:off x="3383760" y="5622282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P16s Gen1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23B7DA-A41B-CA2F-BDD8-C58F694E6F9D}"/>
              </a:ext>
            </a:extLst>
          </p:cNvPr>
          <p:cNvSpPr txBox="1"/>
          <p:nvPr/>
        </p:nvSpPr>
        <p:spPr>
          <a:xfrm>
            <a:off x="3412580" y="3160828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 Gen1</a:t>
            </a:r>
          </a:p>
        </p:txBody>
      </p:sp>
    </p:spTree>
    <p:extLst>
      <p:ext uri="{BB962C8B-B14F-4D97-AF65-F5344CB8AC3E}">
        <p14:creationId xmlns:p14="http://schemas.microsoft.com/office/powerpoint/2010/main" val="423954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F4FA83E5-6959-B0D7-5033-7B9BE40D7A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249" y="3714681"/>
            <a:ext cx="4911249" cy="2763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3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DFD3BB-DD8C-4631-8F6C-BC47B67FA9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650" y="1332362"/>
            <a:ext cx="3119697" cy="23039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4A8604-7667-4938-B9A8-0E8776462E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619" y="3909049"/>
            <a:ext cx="3256627" cy="240006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2F5D8B-1FF4-8A39-04A3-AB44C485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76189"/>
              </p:ext>
            </p:extLst>
          </p:nvPr>
        </p:nvGraphicFramePr>
        <p:xfrm>
          <a:off x="375781" y="1263823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P16s Gen 1 -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21CK001MUS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21CK001PUS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9DC32B8-64A7-E04B-BB95-973B88072DC7}"/>
              </a:ext>
            </a:extLst>
          </p:cNvPr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Mobile Workstations - AMD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3F49653-D730-7C80-4C03-F8C06463C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714774"/>
              </p:ext>
            </p:extLst>
          </p:nvPr>
        </p:nvGraphicFramePr>
        <p:xfrm>
          <a:off x="4730765" y="3786468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 1 -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$3449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21EM001JUS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21EM001JCA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T600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B040789-09E7-099E-4063-891EA473E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517203"/>
              </p:ext>
            </p:extLst>
          </p:nvPr>
        </p:nvGraphicFramePr>
        <p:xfrm>
          <a:off x="9085750" y="1263823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 3 -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21J5001LUS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21J5001LCA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21J5001VCA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DBDC6A0-4F9A-6927-23AA-3158D672A951}"/>
              </a:ext>
            </a:extLst>
          </p:cNvPr>
          <p:cNvSpPr txBox="1"/>
          <p:nvPr/>
        </p:nvSpPr>
        <p:spPr>
          <a:xfrm>
            <a:off x="2449235" y="5990750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P16s Gen1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35CA8E-C758-4BB1-6A1D-F5F7721E7E58}"/>
              </a:ext>
            </a:extLst>
          </p:cNvPr>
          <p:cNvSpPr txBox="1"/>
          <p:nvPr/>
        </p:nvSpPr>
        <p:spPr>
          <a:xfrm>
            <a:off x="9991991" y="5843746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P14s Gen3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6CF76D-9532-20BC-556C-9A8B8C9C1DBE}"/>
              </a:ext>
            </a:extLst>
          </p:cNvPr>
          <p:cNvSpPr txBox="1"/>
          <p:nvPr/>
        </p:nvSpPr>
        <p:spPr>
          <a:xfrm>
            <a:off x="7318205" y="2631770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P15v Gen1</a:t>
            </a:r>
          </a:p>
        </p:txBody>
      </p:sp>
    </p:spTree>
    <p:extLst>
      <p:ext uri="{BB962C8B-B14F-4D97-AF65-F5344CB8AC3E}">
        <p14:creationId xmlns:p14="http://schemas.microsoft.com/office/powerpoint/2010/main" val="2638828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close up of a computer&#10;&#10;Description automatically generated">
            <a:extLst>
              <a:ext uri="{FF2B5EF4-FFF2-40B4-BE49-F238E27FC236}">
                <a16:creationId xmlns:a16="http://schemas.microsoft.com/office/drawing/2014/main" id="{20B60BBD-A202-4515-8586-87F606E313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986" y="3705359"/>
            <a:ext cx="3001000" cy="1689563"/>
          </a:xfrm>
          <a:prstGeom prst="rect">
            <a:avLst/>
          </a:prstGeom>
        </p:spPr>
      </p:pic>
      <p:pic>
        <p:nvPicPr>
          <p:cNvPr id="26" name="Picture 25" descr="A close up of a computer&#10;&#10;Description automatically generated">
            <a:extLst>
              <a:ext uri="{FF2B5EF4-FFF2-40B4-BE49-F238E27FC236}">
                <a16:creationId xmlns:a16="http://schemas.microsoft.com/office/drawing/2014/main" id="{5488A65B-F7FE-4176-A530-DEDBEAE242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0" y="3729720"/>
            <a:ext cx="4430691" cy="24935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C29C3D-2BE5-4D8E-B3CA-810783066232}"/>
              </a:ext>
            </a:extLst>
          </p:cNvPr>
          <p:cNvSpPr txBox="1"/>
          <p:nvPr/>
        </p:nvSpPr>
        <p:spPr>
          <a:xfrm>
            <a:off x="811822" y="573170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100e Chromebook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44BA5F-7881-4C5B-948A-DC289F6E125B}"/>
              </a:ext>
            </a:extLst>
          </p:cNvPr>
          <p:cNvSpPr txBox="1"/>
          <p:nvPr/>
        </p:nvSpPr>
        <p:spPr>
          <a:xfrm>
            <a:off x="5423213" y="3197153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300e Chromebook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00C407-351E-46C3-A00E-C679B84DC8CF}"/>
              </a:ext>
            </a:extLst>
          </p:cNvPr>
          <p:cNvSpPr txBox="1"/>
          <p:nvPr/>
        </p:nvSpPr>
        <p:spPr>
          <a:xfrm>
            <a:off x="8080631" y="5088408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500e Chromebook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ADF7CA-4579-401C-84B8-7FF033657742}"/>
              </a:ext>
            </a:extLst>
          </p:cNvPr>
          <p:cNvSpPr txBox="1"/>
          <p:nvPr/>
        </p:nvSpPr>
        <p:spPr>
          <a:xfrm>
            <a:off x="10860234" y="518446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14e Chromebook</a:t>
            </a:r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F03B1483-3C50-4A15-9CA5-8A520FA3AD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347" y="1537727"/>
            <a:ext cx="3288455" cy="1850743"/>
          </a:xfrm>
          <a:prstGeom prst="rect">
            <a:avLst/>
          </a:prstGeom>
        </p:spPr>
      </p:pic>
      <p:pic>
        <p:nvPicPr>
          <p:cNvPr id="41" name="Picture 4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EF18240-1BB9-4ADC-9F31-6F3476B902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104" y="3729720"/>
            <a:ext cx="2826144" cy="15905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FBE56F-6FA1-6F5A-CCDC-80FE1413B0F4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1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B00D25-2DFA-B618-2C6C-AF4E8DDFB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671502"/>
              </p:ext>
            </p:extLst>
          </p:nvPr>
        </p:nvGraphicFramePr>
        <p:xfrm>
          <a:off x="1506995" y="1280691"/>
          <a:ext cx="1511460" cy="2499317"/>
        </p:xfrm>
        <a:graphic>
          <a:graphicData uri="http://schemas.openxmlformats.org/drawingml/2006/table">
            <a:tbl>
              <a:tblPr firstRow="1"/>
              <a:tblGrid>
                <a:gridCol w="256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4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348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G2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81M80084US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81M80085CF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2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128GB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8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D16B29-169C-9921-F842-C251DE28C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925988"/>
              </p:ext>
            </p:extLst>
          </p:nvPr>
        </p:nvGraphicFramePr>
        <p:xfrm>
          <a:off x="4658548" y="3811684"/>
          <a:ext cx="2871728" cy="2493591"/>
        </p:xfrm>
        <a:graphic>
          <a:graphicData uri="http://schemas.openxmlformats.org/drawingml/2006/table">
            <a:tbl>
              <a:tblPr firstRow="1"/>
              <a:tblGrid>
                <a:gridCol w="262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3116615495"/>
                    </a:ext>
                  </a:extLst>
                </a:gridCol>
              </a:tblGrid>
              <a:tr h="2037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300e Chromebook G4 – MTK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82W20003US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82W20002US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82W20003CF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82W20002CF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MediaTek MT8183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MediaTek MT8183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1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World Facing Camera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, 2x2 AX WLAN, BT, Pen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7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1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19F728-E5C3-2904-647C-B9614B077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292904"/>
              </p:ext>
            </p:extLst>
          </p:nvPr>
        </p:nvGraphicFramePr>
        <p:xfrm>
          <a:off x="0" y="1286419"/>
          <a:ext cx="1511460" cy="2499317"/>
        </p:xfrm>
        <a:graphic>
          <a:graphicData uri="http://schemas.openxmlformats.org/drawingml/2006/table">
            <a:tbl>
              <a:tblPr firstRow="1"/>
              <a:tblGrid>
                <a:gridCol w="256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4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348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G4 – MTK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82W00001US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82W00001CF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MediaTek MT8183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2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HD Camera,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8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D05F22-3F70-34C4-E4F4-CB87A910C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78450"/>
              </p:ext>
            </p:extLst>
          </p:nvPr>
        </p:nvGraphicFramePr>
        <p:xfrm>
          <a:off x="3018455" y="1280690"/>
          <a:ext cx="1511460" cy="2499317"/>
        </p:xfrm>
        <a:graphic>
          <a:graphicData uri="http://schemas.openxmlformats.org/drawingml/2006/table">
            <a:tbl>
              <a:tblPr firstRow="1"/>
              <a:tblGrid>
                <a:gridCol w="256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4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348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G3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82UY0000US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N4500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2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8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DEB4CC4-F561-32CE-5CE0-1A145EA25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264137"/>
              </p:ext>
            </p:extLst>
          </p:nvPr>
        </p:nvGraphicFramePr>
        <p:xfrm>
          <a:off x="10725913" y="1286416"/>
          <a:ext cx="1464392" cy="2493591"/>
        </p:xfrm>
        <a:graphic>
          <a:graphicData uri="http://schemas.openxmlformats.org/drawingml/2006/table">
            <a:tbl>
              <a:tblPr firstRow="1"/>
              <a:tblGrid>
                <a:gridCol w="260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3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9899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14e Chromebook G2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82W60000US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82W60000CF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7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N100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36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3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FHD TN </a:t>
                      </a: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3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HD Camera, 2x2 AX WLAN, BT</a:t>
                      </a:r>
                      <a:endParaRPr lang="en-US" sz="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8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28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9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7CC45EE-F7A1-52AD-2ACC-898F9E579B81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LENOVO TOPSELLERS - EDUCATION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C28E5-561C-5102-A3A9-C7BFE56985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D380664-4C15-468C-7E94-67935BE6B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968097"/>
              </p:ext>
            </p:extLst>
          </p:nvPr>
        </p:nvGraphicFramePr>
        <p:xfrm>
          <a:off x="7647506" y="1286416"/>
          <a:ext cx="2871728" cy="2493591"/>
        </p:xfrm>
        <a:graphic>
          <a:graphicData uri="http://schemas.openxmlformats.org/drawingml/2006/table">
            <a:tbl>
              <a:tblPr firstRow="1"/>
              <a:tblGrid>
                <a:gridCol w="262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3116615495"/>
                    </a:ext>
                  </a:extLst>
                </a:gridCol>
              </a:tblGrid>
              <a:tr h="2037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500e Chromebook G3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82JB003XUS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82JB0001US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82JB003XCF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82JB0001CF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N4500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N5100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1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World Facing Camera, 2x2 AC WLAN, BT, Pen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7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1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30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DB250221-BE1A-4282-BA4B-5DFDB8FC1C40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  <p:pic>
        <p:nvPicPr>
          <p:cNvPr id="97" name="Picture 96">
            <a:hlinkClick r:id="" action="ppaction://noaction"/>
            <a:extLst>
              <a:ext uri="{FF2B5EF4-FFF2-40B4-BE49-F238E27FC236}">
                <a16:creationId xmlns:a16="http://schemas.microsoft.com/office/drawing/2014/main" id="{2ED024BD-5392-49CB-A45D-07849BEF8FC5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4" y="253105"/>
            <a:ext cx="771096" cy="77109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8D32F3-2838-4CCD-88ED-C7D63022FE9B}"/>
              </a:ext>
            </a:extLst>
          </p:cNvPr>
          <p:cNvCxnSpPr>
            <a:cxnSpLocks/>
          </p:cNvCxnSpPr>
          <p:nvPr/>
        </p:nvCxnSpPr>
        <p:spPr>
          <a:xfrm flipV="1">
            <a:off x="3028210" y="1451694"/>
            <a:ext cx="42499" cy="36732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5A4BA7-3E2C-472C-B91A-CC25E1E82639}"/>
              </a:ext>
            </a:extLst>
          </p:cNvPr>
          <p:cNvCxnSpPr>
            <a:cxnSpLocks/>
          </p:cNvCxnSpPr>
          <p:nvPr/>
        </p:nvCxnSpPr>
        <p:spPr>
          <a:xfrm flipV="1">
            <a:off x="1602526" y="3158455"/>
            <a:ext cx="9569" cy="15098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400601-FB58-4C77-8A86-2AE771D512B0}"/>
              </a:ext>
            </a:extLst>
          </p:cNvPr>
          <p:cNvCxnSpPr>
            <a:cxnSpLocks/>
          </p:cNvCxnSpPr>
          <p:nvPr/>
        </p:nvCxnSpPr>
        <p:spPr>
          <a:xfrm flipV="1">
            <a:off x="2358853" y="2362373"/>
            <a:ext cx="0" cy="2934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6A7B945-2FA6-4B9B-ADCE-604B33FEE000}"/>
              </a:ext>
            </a:extLst>
          </p:cNvPr>
          <p:cNvSpPr/>
          <p:nvPr/>
        </p:nvSpPr>
        <p:spPr>
          <a:xfrm>
            <a:off x="904806" y="1024850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C8B778-901D-4648-A4FE-9AAF12F8337B}"/>
              </a:ext>
            </a:extLst>
          </p:cNvPr>
          <p:cNvGrpSpPr/>
          <p:nvPr/>
        </p:nvGrpSpPr>
        <p:grpSpPr>
          <a:xfrm>
            <a:off x="9187136" y="1260333"/>
            <a:ext cx="1704222" cy="2471217"/>
            <a:chOff x="6820141" y="1568540"/>
            <a:chExt cx="1704222" cy="2471217"/>
          </a:xfrm>
        </p:grpSpPr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36ED0E38-1204-4D95-BF75-0E757037F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0141" y="1568540"/>
              <a:ext cx="1704222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P520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THE MOST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POWERFUL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SINGLE CPU WORKSTATION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B3E1963-5B89-40C6-BD7C-A0F31C119F37}"/>
                </a:ext>
              </a:extLst>
            </p:cNvPr>
            <p:cNvCxnSpPr/>
            <p:nvPr/>
          </p:nvCxnSpPr>
          <p:spPr>
            <a:xfrm flipH="1" flipV="1">
              <a:off x="6867279" y="1653571"/>
              <a:ext cx="17484" cy="23861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8D7BA6-AF85-4A6E-8F08-AE197388A2E1}"/>
              </a:ext>
            </a:extLst>
          </p:cNvPr>
          <p:cNvGrpSpPr/>
          <p:nvPr/>
        </p:nvGrpSpPr>
        <p:grpSpPr>
          <a:xfrm>
            <a:off x="6798694" y="1255682"/>
            <a:ext cx="2162858" cy="2496390"/>
            <a:chOff x="6622167" y="513929"/>
            <a:chExt cx="1590376" cy="2496390"/>
          </a:xfrm>
        </p:grpSpPr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CF368B4E-ACC3-4185-9419-45658BFDB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8627" y="513929"/>
              <a:ext cx="1583916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P720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PROFESSIONAL POWER WITH ULTIMATE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VERSATILITY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56467D0-EBDF-42D1-926A-20E4EDADBF28}"/>
                </a:ext>
              </a:extLst>
            </p:cNvPr>
            <p:cNvCxnSpPr/>
            <p:nvPr/>
          </p:nvCxnSpPr>
          <p:spPr>
            <a:xfrm flipV="1">
              <a:off x="6622167" y="624132"/>
              <a:ext cx="9148" cy="2386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AE371D-3C45-4C6A-B752-70CA42CB4F50}"/>
              </a:ext>
            </a:extLst>
          </p:cNvPr>
          <p:cNvGrpSpPr/>
          <p:nvPr/>
        </p:nvGrpSpPr>
        <p:grpSpPr>
          <a:xfrm>
            <a:off x="5031598" y="1264034"/>
            <a:ext cx="2173737" cy="2419169"/>
            <a:chOff x="4402061" y="343308"/>
            <a:chExt cx="2173737" cy="2419169"/>
          </a:xfrm>
        </p:grpSpPr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3EF2880-3A9F-4437-A1A5-4F33E61DA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2061" y="343308"/>
              <a:ext cx="2173737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P920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MOST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ADVANCED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DUAL-PROCESSOR WORKSTATION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5B38FE6-4EEC-4BE7-BD0D-E819CA005819}"/>
                </a:ext>
              </a:extLst>
            </p:cNvPr>
            <p:cNvCxnSpPr/>
            <p:nvPr/>
          </p:nvCxnSpPr>
          <p:spPr>
            <a:xfrm flipH="1" flipV="1">
              <a:off x="4419518" y="452620"/>
              <a:ext cx="18459" cy="23098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D38B71-489B-498E-98A7-F31B7EDCC42B}"/>
              </a:ext>
            </a:extLst>
          </p:cNvPr>
          <p:cNvGrpSpPr/>
          <p:nvPr/>
        </p:nvGrpSpPr>
        <p:grpSpPr>
          <a:xfrm>
            <a:off x="3556011" y="1642673"/>
            <a:ext cx="2120705" cy="2668850"/>
            <a:chOff x="2478248" y="1850114"/>
            <a:chExt cx="2120705" cy="2668850"/>
          </a:xfrm>
        </p:grpSpPr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F669AE77-058B-47F3-B706-22A411BE6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8248" y="1850114"/>
              <a:ext cx="212070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P360 Tower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 OF A WORKSTATION,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PRICE OF A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DESKTOP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57E5608-0E69-49AF-B0DD-8A229EE548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8244" y="1951038"/>
              <a:ext cx="0" cy="2567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DBE73BE-24FA-4A9B-B241-5D0E7BF373FD}"/>
              </a:ext>
            </a:extLst>
          </p:cNvPr>
          <p:cNvGrpSpPr/>
          <p:nvPr/>
        </p:nvGrpSpPr>
        <p:grpSpPr>
          <a:xfrm>
            <a:off x="10391311" y="2599399"/>
            <a:ext cx="1797558" cy="2068915"/>
            <a:chOff x="8868705" y="1430872"/>
            <a:chExt cx="1797558" cy="206891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5FEF87E-9741-4D2F-B73B-72AE67887E98}"/>
                </a:ext>
              </a:extLst>
            </p:cNvPr>
            <p:cNvCxnSpPr/>
            <p:nvPr/>
          </p:nvCxnSpPr>
          <p:spPr>
            <a:xfrm flipV="1">
              <a:off x="8923762" y="1513656"/>
              <a:ext cx="0" cy="19861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7E0F61B0-C704-4D73-919A-8ED4DDED9E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8705" y="1430872"/>
              <a:ext cx="1797558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P520c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HIGH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PERFORMANCE WITHOUT THE HIGH PRICE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1" name="TextBox 12">
            <a:extLst>
              <a:ext uri="{FF2B5EF4-FFF2-40B4-BE49-F238E27FC236}">
                <a16:creationId xmlns:a16="http://schemas.microsoft.com/office/drawing/2014/main" id="{975AE597-EB8C-456C-B2A8-5B5F10CB4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337" y="2239410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P360 Tiny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F4ED95-07CF-4B7C-B82D-F4F208E4874A}"/>
              </a:ext>
            </a:extLst>
          </p:cNvPr>
          <p:cNvGrpSpPr/>
          <p:nvPr/>
        </p:nvGrpSpPr>
        <p:grpSpPr>
          <a:xfrm>
            <a:off x="6529346" y="2542709"/>
            <a:ext cx="1711351" cy="2471257"/>
            <a:chOff x="6220384" y="1432570"/>
            <a:chExt cx="1711351" cy="2471257"/>
          </a:xfrm>
        </p:grpSpPr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F336B47C-E5CE-40FB-8BF1-92CACFC54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0384" y="1432570"/>
              <a:ext cx="171135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P620</a:t>
              </a:r>
            </a:p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LIMITLESS</a:t>
              </a:r>
            </a:p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POSSIBILITIES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F610182-A59C-4181-9DEB-86DC1A6820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7123" y="1517641"/>
              <a:ext cx="17484" cy="23861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5" name="Picture 2" descr="images">
            <a:extLst>
              <a:ext uri="{FF2B5EF4-FFF2-40B4-BE49-F238E27FC236}">
                <a16:creationId xmlns:a16="http://schemas.microsoft.com/office/drawing/2014/main" id="{B31C9D1A-63E2-47AC-BB05-C871E19E5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969" y="3869228"/>
            <a:ext cx="2824472" cy="27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12">
            <a:extLst>
              <a:ext uri="{FF2B5EF4-FFF2-40B4-BE49-F238E27FC236}">
                <a16:creationId xmlns:a16="http://schemas.microsoft.com/office/drawing/2014/main" id="{A4A4038F-DCC4-44F3-8177-D53BE32A8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336" y="3054089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P348 (Intel) / P358 (AMD) Tower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SUB-ENTRY WORKSTATION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1EF0B3E5-4DA6-4332-8EE1-3C9FEA0C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095" y="1345364"/>
            <a:ext cx="15158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P360 Ultra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REDEFIGNING THE POWER OF SMALL</a:t>
            </a:r>
          </a:p>
        </p:txBody>
      </p:sp>
      <p:pic>
        <p:nvPicPr>
          <p:cNvPr id="58" name="Picture 5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732FE8-E454-4745-8395-77887911A4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763" y="1948744"/>
            <a:ext cx="10342757" cy="57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6424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electronics, sign, microphone&#10;&#10;Description automatically generated">
            <a:extLst>
              <a:ext uri="{FF2B5EF4-FFF2-40B4-BE49-F238E27FC236}">
                <a16:creationId xmlns:a16="http://schemas.microsoft.com/office/drawing/2014/main" id="{B1DAB9BE-F1E2-72A4-DEB9-ACB4C40BA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89" y="3801455"/>
            <a:ext cx="4308209" cy="2584926"/>
          </a:xfrm>
          <a:prstGeom prst="rect">
            <a:avLst/>
          </a:prstGeom>
        </p:spPr>
      </p:pic>
      <p:pic>
        <p:nvPicPr>
          <p:cNvPr id="12" name="Picture 11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DEEF745B-72B6-48BD-8D73-ACD9D999A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1224066"/>
            <a:ext cx="4199244" cy="25195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51482" y="1032991"/>
            <a:ext cx="6783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[ 2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B27211-7D71-7890-FF95-24DCD8B2F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592165"/>
              </p:ext>
            </p:extLst>
          </p:nvPr>
        </p:nvGraphicFramePr>
        <p:xfrm>
          <a:off x="0" y="1263822"/>
          <a:ext cx="5512436" cy="254263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2809">
                  <a:extLst>
                    <a:ext uri="{9D8B030D-6E8A-4147-A177-3AD203B41FA5}">
                      <a16:colId xmlns:a16="http://schemas.microsoft.com/office/drawing/2014/main" val="3493670944"/>
                    </a:ext>
                  </a:extLst>
                </a:gridCol>
              </a:tblGrid>
              <a:tr h="329825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P360 Tiny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$1559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$2099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$2849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$3199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30FA001CUS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30FA001EUS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30FA001BUS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30FA005SUS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05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30FA001CCA</a:t>
                      </a:r>
                    </a:p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30FA001ECA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30FA001BCA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30FA005SCA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i7-12500T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i7-12700T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i7-12700T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Core i9-12900T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9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Integrated Graphics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T1000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T1000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64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019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8BA985-296E-CDB2-592B-37C34F0C4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013210"/>
              </p:ext>
            </p:extLst>
          </p:nvPr>
        </p:nvGraphicFramePr>
        <p:xfrm>
          <a:off x="6676389" y="1263823"/>
          <a:ext cx="5512436" cy="259611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2809">
                  <a:extLst>
                    <a:ext uri="{9D8B030D-6E8A-4147-A177-3AD203B41FA5}">
                      <a16:colId xmlns:a16="http://schemas.microsoft.com/office/drawing/2014/main" val="3493670944"/>
                    </a:ext>
                  </a:extLst>
                </a:gridCol>
              </a:tblGrid>
              <a:tr h="348887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P360 Ultra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$2369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$3999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30G1001AUS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30G1000LUS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30G1000KUS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30G1001DUS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4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30G1001ACA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30G1000LCA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30G1000KCA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30G1001DCA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i5-12600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Core i9-12900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T400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A2000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A2000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E5C72F9-F048-1C77-80B9-E3F56A518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629600"/>
              </p:ext>
            </p:extLst>
          </p:nvPr>
        </p:nvGraphicFramePr>
        <p:xfrm>
          <a:off x="5443580" y="3806454"/>
          <a:ext cx="3010329" cy="25849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3838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P358 Tower – AMD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$2499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$3319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30GL0052US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30GL0051US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6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30GL0052CA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30GL0051CA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9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7 PRO 5845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9 PRO 5945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3060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3060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1BF82D1-758C-8164-379A-F28E86A2B071}"/>
              </a:ext>
            </a:extLst>
          </p:cNvPr>
          <p:cNvSpPr txBox="1"/>
          <p:nvPr/>
        </p:nvSpPr>
        <p:spPr>
          <a:xfrm>
            <a:off x="5669727" y="3476998"/>
            <a:ext cx="855271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P360 Tiny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116B4-73E8-0AF9-C869-657A8669D4EC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F2985-71F6-EEE1-61E0-B9583841EA06}"/>
              </a:ext>
            </a:extLst>
          </p:cNvPr>
          <p:cNvSpPr txBox="1"/>
          <p:nvPr/>
        </p:nvSpPr>
        <p:spPr>
          <a:xfrm>
            <a:off x="10436902" y="5840973"/>
            <a:ext cx="938695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P360 Ultra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356237-A4FC-D58D-EF06-3BC60568B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893597"/>
              </p:ext>
            </p:extLst>
          </p:nvPr>
        </p:nvGraphicFramePr>
        <p:xfrm>
          <a:off x="0" y="3806454"/>
          <a:ext cx="4279627" cy="262732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3838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P360 Tower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30FM0017US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30FM0018US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30FM0015US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6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30FM0017CA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30FM0018CA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30FM0015CA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9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i5-12500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i9-12900K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Integrated Graphics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Integrated Graphics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RTX A4000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380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51482" y="1032991"/>
            <a:ext cx="6783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</a:t>
            </a:r>
            <a:r>
              <a:rPr lang="en-US" sz="9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BB5F9EA-0AD4-F3AD-9778-E519F1BCE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273721"/>
              </p:ext>
            </p:extLst>
          </p:nvPr>
        </p:nvGraphicFramePr>
        <p:xfrm>
          <a:off x="7342122" y="1274779"/>
          <a:ext cx="3010329" cy="259611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8887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$4159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$6809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30E000M9US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30E000MRUS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4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</a:t>
                      </a:r>
                      <a:r>
                        <a:rPr lang="en-US" sz="8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Threadripper</a:t>
                      </a: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PRO 5945WX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AMD Ryzen </a:t>
                      </a:r>
                      <a:r>
                        <a:rPr lang="en-US" sz="800" b="0" dirty="0" err="1"/>
                        <a:t>Threadripper</a:t>
                      </a:r>
                      <a:r>
                        <a:rPr lang="en-US" sz="800" b="0" dirty="0"/>
                        <a:t> PRO 5955WX</a:t>
                      </a:r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 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T400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RTX A2000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5E59623-6461-7CA7-E710-21FF2FEFAF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839" y="1767126"/>
            <a:ext cx="1971780" cy="15868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378DBF-7799-65F1-C98E-1817DC0D9D3D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D270E0-DF6E-70BF-9956-15444221F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733898"/>
              </p:ext>
            </p:extLst>
          </p:nvPr>
        </p:nvGraphicFramePr>
        <p:xfrm>
          <a:off x="0" y="1274779"/>
          <a:ext cx="4279627" cy="258492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3838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P5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$4589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$5589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$11329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30GA0014US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30GA000UUS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30GA0013US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6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30GA0014CA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30GA000UCA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30GA0013CA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9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 Xeon w3-2425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 Xeon w3-2435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 Xeon w5-2445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T1000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NVIDIA RTX A2000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RTX A5500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01D7A948-21F1-80DF-F57D-F040C504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69" y="1315159"/>
            <a:ext cx="8543737" cy="51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0F527D-1ECB-3AD6-252D-47EF15D068A0}"/>
              </a:ext>
            </a:extLst>
          </p:cNvPr>
          <p:cNvSpPr txBox="1"/>
          <p:nvPr/>
        </p:nvSpPr>
        <p:spPr>
          <a:xfrm>
            <a:off x="6905933" y="5583221"/>
            <a:ext cx="1497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P5 Workstation</a:t>
            </a:r>
          </a:p>
          <a:p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5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[ 1 OF 1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38E06-D76F-4054-A3B4-9BD799B536A3}"/>
              </a:ext>
            </a:extLst>
          </p:cNvPr>
          <p:cNvSpPr/>
          <p:nvPr/>
        </p:nvSpPr>
        <p:spPr>
          <a:xfrm rot="5400000">
            <a:off x="5966718" y="-4562229"/>
            <a:ext cx="275610" cy="1204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DTWS GPU Comparison Table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750024E-434C-49BB-A480-F0D750F104A6}"/>
              </a:ext>
            </a:extLst>
          </p:cNvPr>
          <p:cNvGraphicFramePr>
            <a:graphicFrameLocks noGrp="1"/>
          </p:cNvGraphicFramePr>
          <p:nvPr/>
        </p:nvGraphicFramePr>
        <p:xfrm>
          <a:off x="79894" y="1660975"/>
          <a:ext cx="12049255" cy="4544832"/>
        </p:xfrm>
        <a:graphic>
          <a:graphicData uri="http://schemas.openxmlformats.org/drawingml/2006/table">
            <a:tbl>
              <a:tblPr/>
              <a:tblGrid>
                <a:gridCol w="3575605">
                  <a:extLst>
                    <a:ext uri="{9D8B030D-6E8A-4147-A177-3AD203B41FA5}">
                      <a16:colId xmlns:a16="http://schemas.microsoft.com/office/drawing/2014/main" val="3973317502"/>
                    </a:ext>
                  </a:extLst>
                </a:gridCol>
                <a:gridCol w="660894">
                  <a:extLst>
                    <a:ext uri="{9D8B030D-6E8A-4147-A177-3AD203B41FA5}">
                      <a16:colId xmlns:a16="http://schemas.microsoft.com/office/drawing/2014/main" val="1265756305"/>
                    </a:ext>
                  </a:extLst>
                </a:gridCol>
                <a:gridCol w="864246">
                  <a:extLst>
                    <a:ext uri="{9D8B030D-6E8A-4147-A177-3AD203B41FA5}">
                      <a16:colId xmlns:a16="http://schemas.microsoft.com/office/drawing/2014/main" val="3577026967"/>
                    </a:ext>
                  </a:extLst>
                </a:gridCol>
                <a:gridCol w="974395">
                  <a:extLst>
                    <a:ext uri="{9D8B030D-6E8A-4147-A177-3AD203B41FA5}">
                      <a16:colId xmlns:a16="http://schemas.microsoft.com/office/drawing/2014/main" val="3478087167"/>
                    </a:ext>
                  </a:extLst>
                </a:gridCol>
                <a:gridCol w="521089">
                  <a:extLst>
                    <a:ext uri="{9D8B030D-6E8A-4147-A177-3AD203B41FA5}">
                      <a16:colId xmlns:a16="http://schemas.microsoft.com/office/drawing/2014/main" val="507245083"/>
                    </a:ext>
                  </a:extLst>
                </a:gridCol>
                <a:gridCol w="800085">
                  <a:extLst>
                    <a:ext uri="{9D8B030D-6E8A-4147-A177-3AD203B41FA5}">
                      <a16:colId xmlns:a16="http://schemas.microsoft.com/office/drawing/2014/main" val="226238818"/>
                    </a:ext>
                  </a:extLst>
                </a:gridCol>
                <a:gridCol w="490239">
                  <a:extLst>
                    <a:ext uri="{9D8B030D-6E8A-4147-A177-3AD203B41FA5}">
                      <a16:colId xmlns:a16="http://schemas.microsoft.com/office/drawing/2014/main" val="1416092913"/>
                    </a:ext>
                  </a:extLst>
                </a:gridCol>
                <a:gridCol w="398702">
                  <a:extLst>
                    <a:ext uri="{9D8B030D-6E8A-4147-A177-3AD203B41FA5}">
                      <a16:colId xmlns:a16="http://schemas.microsoft.com/office/drawing/2014/main" val="1996116104"/>
                    </a:ext>
                  </a:extLst>
                </a:gridCol>
                <a:gridCol w="345812">
                  <a:extLst>
                    <a:ext uri="{9D8B030D-6E8A-4147-A177-3AD203B41FA5}">
                      <a16:colId xmlns:a16="http://schemas.microsoft.com/office/drawing/2014/main" val="1836423867"/>
                    </a:ext>
                  </a:extLst>
                </a:gridCol>
                <a:gridCol w="3418188">
                  <a:extLst>
                    <a:ext uri="{9D8B030D-6E8A-4147-A177-3AD203B41FA5}">
                      <a16:colId xmlns:a16="http://schemas.microsoft.com/office/drawing/2014/main" val="2650629638"/>
                    </a:ext>
                  </a:extLst>
                </a:gridCol>
              </a:tblGrid>
              <a:tr h="465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GPU Model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Architecture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Frame Buffer Size or VRAM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Memory Type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Memory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Interface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CUDA Cores /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Stream Processors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Tensor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Ready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Offered on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917522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T400(miniDP x3) - 2GB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TWR,P350TWR/SFF, P340TWR/SFF,P348, P520, P520c,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947161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T400(miniDP x3)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P350TWR/SFF, P340TWR/SFF, P348, P358, P360 Tiny, </a:t>
                      </a:r>
                      <a:r>
                        <a:rPr lang="en-US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P360 Ultr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4912487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T600(miniDP x4)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TWR,P350TWR/SFF, P340TWR/SFF,P348, P350 Tiny, P360 Tiny,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973846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T1000(miniDP x4)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TWR/SFF, P340TWR/SFF, P348, P350 Tiny, P360 Tiny,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828235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T1000(miniDP x4) - 8GB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TWR/SFF, P340 TWR/SFF, P348, P358, 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P340 Tiny, P350 Tiny</a:t>
                      </a:r>
                      <a:r>
                        <a:rPr lang="en-US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Tiny, </a:t>
                      </a:r>
                      <a:r>
                        <a:rPr lang="en-US" sz="800" b="1" i="0" u="none" strike="noStrike" dirty="0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17019"/>
                  </a:ext>
                </a:extLst>
              </a:tr>
              <a:tr h="18678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A2000(DP x4) - 6GB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TWR/SFF, P340TWR,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461666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A2000(DP x4) - 12GB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P350TWR/SFF,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P340 TWR, P358, </a:t>
                      </a:r>
                      <a:r>
                        <a:rPr lang="en-US" sz="800" b="1" i="0" u="none" strike="noStrike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054117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A4000(DP x4) - 16GB GDDR6 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648891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A4500(DP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7,168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445968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RTX A5000 mobile,16GB, 4miniDP,GDDR6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232336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A5000(DP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784360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A5500(DP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745592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A6000(DP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10,752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66039"/>
                  </a:ext>
                </a:extLst>
              </a:tr>
              <a:tr h="1867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GTX1660 Super(1xDP,1xHDMI,1xDVI-D) - 6GB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1,408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P340 TWR, P348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478661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3060(DP x3, HDMI x1) - 12GB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TWR, P348, P358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794326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Geforce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RTX 3060Ti(DP x3, HDMI x1) - 8GB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4,864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521487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3070Ti(DP x3, HDMI x1) - 8GB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P358, P520, P520c, P620, P720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332258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3080(DPx3, HDMIx1) - 10GB 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8,704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P358, P520, P620, P720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609852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3080Ti (DPx3, HDMIx1) - 10GB 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P520, P620 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508327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WX3200 (MiniDP x 4) 4GB DDR5 HP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Polaris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GDDR5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P350 TWR/SFF,P340TWR/SFF,P348, </a:t>
                      </a:r>
                      <a:r>
                        <a:rPr lang="en-US" sz="800" b="1" i="0" u="none" strike="noStrike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912169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W6400 (DP x 2) 4GB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P620, P358 Ref2.0,</a:t>
                      </a:r>
                      <a:r>
                        <a:rPr lang="zh-CN" alt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P360Tower Ref2.0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639637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W6600 (DP x 4) 8GB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700678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W6800 (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mDP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x 6) 32GB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20700"/>
                  </a:ext>
                </a:extLst>
              </a:tr>
              <a:tr h="3502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Intel® UHD Graphics 770 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UDIMM ECC/No-ECC,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DPC DDR4 @ 1.2V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</a:t>
                      </a:r>
                      <a:r>
                        <a:rPr lang="en-US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P360 Ultra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P360 Tiny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04833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AAE877-A73D-B6CC-5EBE-E5DDC752A059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</p:spTree>
    <p:extLst>
      <p:ext uri="{BB962C8B-B14F-4D97-AF65-F5344CB8AC3E}">
        <p14:creationId xmlns:p14="http://schemas.microsoft.com/office/powerpoint/2010/main" val="1601964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[ 1 OF 1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60328" y="102286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7EC46BCA-0236-4308-838E-5F117C9B385E}"/>
              </a:ext>
            </a:extLst>
          </p:cNvPr>
          <p:cNvSpPr/>
          <p:nvPr/>
        </p:nvSpPr>
        <p:spPr>
          <a:xfrm rot="5400000">
            <a:off x="5937254" y="-4516996"/>
            <a:ext cx="289653" cy="12004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Attach and Upgrade Options for Workstations</a:t>
            </a:r>
          </a:p>
        </p:txBody>
      </p:sp>
      <p:sp>
        <p:nvSpPr>
          <p:cNvPr id="96" name="矩形 3">
            <a:extLst>
              <a:ext uri="{FF2B5EF4-FFF2-40B4-BE49-F238E27FC236}">
                <a16:creationId xmlns:a16="http://schemas.microsoft.com/office/drawing/2014/main" id="{9DC9B955-BF1A-4F60-8A20-E61241656946}"/>
              </a:ext>
            </a:extLst>
          </p:cNvPr>
          <p:cNvSpPr/>
          <p:nvPr/>
        </p:nvSpPr>
        <p:spPr>
          <a:xfrm>
            <a:off x="59673" y="5998087"/>
            <a:ext cx="817798" cy="132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4BEB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6FAC2F0-7BB4-42D3-9DFD-EE560BF59A70}"/>
              </a:ext>
            </a:extLst>
          </p:cNvPr>
          <p:cNvGraphicFramePr>
            <a:graphicFrameLocks noGrp="1"/>
          </p:cNvGraphicFramePr>
          <p:nvPr/>
        </p:nvGraphicFramePr>
        <p:xfrm>
          <a:off x="58521" y="1675938"/>
          <a:ext cx="3685404" cy="45632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1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0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33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Attach Performance Displays – Lenovo’s Best!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$459   P24q-20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61F5GAR1US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 USB-C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$559 P24h-2L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62B2GAR1US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to 70w)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1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$576</a:t>
                      </a:r>
                      <a:r>
                        <a:rPr lang="en-US" sz="11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P27q-20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61EAGAR6US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$724  P27h-20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61E9GAR6US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(90W)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4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$1,484</a:t>
                      </a:r>
                      <a:r>
                        <a:rPr lang="en-US" sz="11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P32p-20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62A2GAR2US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32-inch 4K UHD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90W)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phone holder 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07911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58E22875-8B3D-405B-B0A5-762B48DD10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6" y="5361031"/>
            <a:ext cx="777353" cy="655857"/>
          </a:xfrm>
          <a:prstGeom prst="rect">
            <a:avLst/>
          </a:prstGeom>
        </p:spPr>
      </p:pic>
      <p:sp>
        <p:nvSpPr>
          <p:cNvPr id="23" name="矩形 3">
            <a:extLst>
              <a:ext uri="{FF2B5EF4-FFF2-40B4-BE49-F238E27FC236}">
                <a16:creationId xmlns:a16="http://schemas.microsoft.com/office/drawing/2014/main" id="{92113EAD-E570-40AE-9D85-DAF04886EDE7}"/>
              </a:ext>
            </a:extLst>
          </p:cNvPr>
          <p:cNvSpPr/>
          <p:nvPr/>
        </p:nvSpPr>
        <p:spPr>
          <a:xfrm>
            <a:off x="59673" y="5998087"/>
            <a:ext cx="817798" cy="132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C4BEB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269940-BE16-4E68-BB47-057A8A8D3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5" y="4138397"/>
            <a:ext cx="881166" cy="6608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4ACCA4-BDDA-42B8-9920-FD4ECE4DE6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55" y="2958767"/>
            <a:ext cx="594385" cy="497880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4FCD309C-44C1-44DB-8797-0303123D7A4F}"/>
              </a:ext>
            </a:extLst>
          </p:cNvPr>
          <p:cNvGraphicFramePr>
            <a:graphicFrameLocks noGrp="1"/>
          </p:cNvGraphicFramePr>
          <p:nvPr/>
        </p:nvGraphicFramePr>
        <p:xfrm>
          <a:off x="3803822" y="1675938"/>
          <a:ext cx="8280445" cy="18630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5530">
                  <a:extLst>
                    <a:ext uri="{9D8B030D-6E8A-4147-A177-3AD203B41FA5}">
                      <a16:colId xmlns:a16="http://schemas.microsoft.com/office/drawing/2014/main" val="1197470116"/>
                    </a:ext>
                  </a:extLst>
                </a:gridCol>
                <a:gridCol w="1385033">
                  <a:extLst>
                    <a:ext uri="{9D8B030D-6E8A-4147-A177-3AD203B41FA5}">
                      <a16:colId xmlns:a16="http://schemas.microsoft.com/office/drawing/2014/main" val="87328719"/>
                    </a:ext>
                  </a:extLst>
                </a:gridCol>
                <a:gridCol w="1291450">
                  <a:extLst>
                    <a:ext uri="{9D8B030D-6E8A-4147-A177-3AD203B41FA5}">
                      <a16:colId xmlns:a16="http://schemas.microsoft.com/office/drawing/2014/main" val="227754861"/>
                    </a:ext>
                  </a:extLst>
                </a:gridCol>
                <a:gridCol w="1406143">
                  <a:extLst>
                    <a:ext uri="{9D8B030D-6E8A-4147-A177-3AD203B41FA5}">
                      <a16:colId xmlns:a16="http://schemas.microsoft.com/office/drawing/2014/main" val="3470564662"/>
                    </a:ext>
                  </a:extLst>
                </a:gridCol>
                <a:gridCol w="1406144">
                  <a:extLst>
                    <a:ext uri="{9D8B030D-6E8A-4147-A177-3AD203B41FA5}">
                      <a16:colId xmlns:a16="http://schemas.microsoft.com/office/drawing/2014/main" val="838327797"/>
                    </a:ext>
                  </a:extLst>
                </a:gridCol>
                <a:gridCol w="1406145">
                  <a:extLst>
                    <a:ext uri="{9D8B030D-6E8A-4147-A177-3AD203B41FA5}">
                      <a16:colId xmlns:a16="http://schemas.microsoft.com/office/drawing/2014/main" val="2494220228"/>
                    </a:ext>
                  </a:extLst>
                </a:gridCol>
              </a:tblGrid>
              <a:tr h="26655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P340 SFF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P340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P350 SFF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P348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P358 TWR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4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$201.99 -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4X60N86656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P400 2GB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$359.99 -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4X60R60469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P620 2GB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$604.99 -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P1000 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$297.99 -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4X61H02424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8279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D51DC810-94BA-4C45-A2CD-616C569265CC}"/>
              </a:ext>
            </a:extLst>
          </p:cNvPr>
          <p:cNvGraphicFramePr>
            <a:graphicFrameLocks noGrp="1"/>
          </p:cNvGraphicFramePr>
          <p:nvPr/>
        </p:nvGraphicFramePr>
        <p:xfrm>
          <a:off x="3803822" y="3584906"/>
          <a:ext cx="8280445" cy="2654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7724">
                  <a:extLst>
                    <a:ext uri="{9D8B030D-6E8A-4147-A177-3AD203B41FA5}">
                      <a16:colId xmlns:a16="http://schemas.microsoft.com/office/drawing/2014/main" val="1197470116"/>
                    </a:ext>
                  </a:extLst>
                </a:gridCol>
                <a:gridCol w="1390959">
                  <a:extLst>
                    <a:ext uri="{9D8B030D-6E8A-4147-A177-3AD203B41FA5}">
                      <a16:colId xmlns:a16="http://schemas.microsoft.com/office/drawing/2014/main" val="87328719"/>
                    </a:ext>
                  </a:extLst>
                </a:gridCol>
                <a:gridCol w="1284673">
                  <a:extLst>
                    <a:ext uri="{9D8B030D-6E8A-4147-A177-3AD203B41FA5}">
                      <a16:colId xmlns:a16="http://schemas.microsoft.com/office/drawing/2014/main" val="227754861"/>
                    </a:ext>
                  </a:extLst>
                </a:gridCol>
                <a:gridCol w="1405696">
                  <a:extLst>
                    <a:ext uri="{9D8B030D-6E8A-4147-A177-3AD203B41FA5}">
                      <a16:colId xmlns:a16="http://schemas.microsoft.com/office/drawing/2014/main" val="3470564662"/>
                    </a:ext>
                  </a:extLst>
                </a:gridCol>
                <a:gridCol w="1405696">
                  <a:extLst>
                    <a:ext uri="{9D8B030D-6E8A-4147-A177-3AD203B41FA5}">
                      <a16:colId xmlns:a16="http://schemas.microsoft.com/office/drawing/2014/main" val="2297016739"/>
                    </a:ext>
                  </a:extLst>
                </a:gridCol>
                <a:gridCol w="1405697">
                  <a:extLst>
                    <a:ext uri="{9D8B030D-6E8A-4147-A177-3AD203B41FA5}">
                      <a16:colId xmlns:a16="http://schemas.microsoft.com/office/drawing/2014/main" val="838327797"/>
                    </a:ext>
                  </a:extLst>
                </a:gridCol>
              </a:tblGrid>
              <a:tr h="244567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P360 Ultra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P360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P520c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P720/P920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12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$604.99 -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$359.99 -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4X60R60468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P620 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$604.99 -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$186.99 -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4X60N86657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P400 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$359.99 -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4X60R60468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82793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381053C4-221E-422F-A6B3-0794578D33A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43" b="89431" l="8475" r="94068">
                        <a14:foregroundMark x1="8475" y1="69919" x2="8475" y2="69919"/>
                        <a14:foregroundMark x1="94068" y1="15447" x2="94068" y2="15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440" y="5061140"/>
            <a:ext cx="946674" cy="996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C6C1DB-91E5-2833-6D90-A4D4B515ECD7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</p:spTree>
    <p:extLst>
      <p:ext uri="{BB962C8B-B14F-4D97-AF65-F5344CB8AC3E}">
        <p14:creationId xmlns:p14="http://schemas.microsoft.com/office/powerpoint/2010/main" val="1440621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" y="1786"/>
            <a:ext cx="12182478" cy="6854429"/>
          </a:xfrm>
          <a:prstGeom prst="rect">
            <a:avLst/>
          </a:prstGeom>
        </p:spPr>
      </p:pic>
      <p:sp>
        <p:nvSpPr>
          <p:cNvPr id="4" name="Moon 3"/>
          <p:cNvSpPr/>
          <p:nvPr/>
        </p:nvSpPr>
        <p:spPr>
          <a:xfrm rot="10800000">
            <a:off x="-1644297" y="-2339140"/>
            <a:ext cx="16574390" cy="9347676"/>
          </a:xfrm>
          <a:prstGeom prst="moon">
            <a:avLst>
              <a:gd name="adj" fmla="val 56381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621">
              <a:defRPr/>
            </a:pPr>
            <a:endParaRPr lang="en-US" sz="2398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Moon 8"/>
          <p:cNvSpPr/>
          <p:nvPr/>
        </p:nvSpPr>
        <p:spPr>
          <a:xfrm rot="10800000">
            <a:off x="-7648017" y="634392"/>
            <a:ext cx="14137259" cy="2747006"/>
          </a:xfrm>
          <a:prstGeom prst="moon">
            <a:avLst>
              <a:gd name="adj" fmla="val 52626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621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Arc 10"/>
          <p:cNvSpPr/>
          <p:nvPr/>
        </p:nvSpPr>
        <p:spPr>
          <a:xfrm rot="7342487">
            <a:off x="4930214" y="5874011"/>
            <a:ext cx="6415944" cy="178540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621">
              <a:defRPr/>
            </a:pPr>
            <a:endParaRPr lang="en-US" sz="2398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56F36C-242C-4C68-B8DB-8A18222B30B5}"/>
              </a:ext>
            </a:extLst>
          </p:cNvPr>
          <p:cNvGrpSpPr/>
          <p:nvPr/>
        </p:nvGrpSpPr>
        <p:grpSpPr>
          <a:xfrm>
            <a:off x="4419429" y="2906108"/>
            <a:ext cx="2916053" cy="1584191"/>
            <a:chOff x="5110941" y="3821624"/>
            <a:chExt cx="2916813" cy="1584604"/>
          </a:xfrm>
        </p:grpSpPr>
        <p:sp>
          <p:nvSpPr>
            <p:cNvPr id="59" name="Moon 58">
              <a:extLst>
                <a:ext uri="{FF2B5EF4-FFF2-40B4-BE49-F238E27FC236}">
                  <a16:creationId xmlns:a16="http://schemas.microsoft.com/office/drawing/2014/main" id="{DACD0068-3846-4D88-A647-1A2239B4DA8C}"/>
                </a:ext>
              </a:extLst>
            </p:cNvPr>
            <p:cNvSpPr/>
            <p:nvPr/>
          </p:nvSpPr>
          <p:spPr>
            <a:xfrm>
              <a:off x="5110941" y="4438435"/>
              <a:ext cx="2916813" cy="967793"/>
            </a:xfrm>
            <a:prstGeom prst="moon">
              <a:avLst>
                <a:gd name="adj" fmla="val 64379"/>
              </a:avLst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21">
                <a:defRPr/>
              </a:pPr>
              <a:endParaRPr lang="en-US" sz="2398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0F65414-6E30-4930-9CA7-3B2BF54D1451}"/>
                </a:ext>
              </a:extLst>
            </p:cNvPr>
            <p:cNvSpPr txBox="1"/>
            <p:nvPr/>
          </p:nvSpPr>
          <p:spPr>
            <a:xfrm>
              <a:off x="5467815" y="4629497"/>
              <a:ext cx="1399377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2398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 Series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BB41D4-C044-4C0A-87C8-3EB8343985A8}"/>
                </a:ext>
              </a:extLst>
            </p:cNvPr>
            <p:cNvSpPr txBox="1"/>
            <p:nvPr/>
          </p:nvSpPr>
          <p:spPr>
            <a:xfrm>
              <a:off x="5305894" y="4993603"/>
              <a:ext cx="1904193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Mobile Productivity</a:t>
              </a:r>
            </a:p>
          </p:txBody>
        </p:sp>
        <p:pic>
          <p:nvPicPr>
            <p:cNvPr id="18" name="Picture 17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8B9148D4-96A6-4DF6-BB70-D7AE54DE5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4572" y="3821624"/>
              <a:ext cx="1332523" cy="99939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D9206A-2670-4471-AFCE-A7F093AA2D64}"/>
              </a:ext>
            </a:extLst>
          </p:cNvPr>
          <p:cNvGrpSpPr/>
          <p:nvPr/>
        </p:nvGrpSpPr>
        <p:grpSpPr>
          <a:xfrm>
            <a:off x="7278905" y="3407456"/>
            <a:ext cx="3481160" cy="1665331"/>
            <a:chOff x="8124839" y="3798265"/>
            <a:chExt cx="3482067" cy="1665765"/>
          </a:xfrm>
        </p:grpSpPr>
        <p:grpSp>
          <p:nvGrpSpPr>
            <p:cNvPr id="15" name="Group 14"/>
            <p:cNvGrpSpPr/>
            <p:nvPr/>
          </p:nvGrpSpPr>
          <p:grpSpPr>
            <a:xfrm>
              <a:off x="8124839" y="4446836"/>
              <a:ext cx="3354491" cy="1017194"/>
              <a:chOff x="2132442" y="4818599"/>
              <a:chExt cx="3355365" cy="1017459"/>
            </a:xfrm>
          </p:grpSpPr>
          <p:sp>
            <p:nvSpPr>
              <p:cNvPr id="60" name="Moon 59"/>
              <p:cNvSpPr/>
              <p:nvPr/>
            </p:nvSpPr>
            <p:spPr>
              <a:xfrm rot="10800000">
                <a:off x="2132442" y="4818599"/>
                <a:ext cx="3355365" cy="1017459"/>
              </a:xfrm>
              <a:prstGeom prst="moon">
                <a:avLst>
                  <a:gd name="adj" fmla="val 64379"/>
                </a:avLst>
              </a:prstGeom>
              <a:solidFill>
                <a:schemeClr val="bg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621">
                  <a:defRPr/>
                </a:pPr>
                <a:endParaRPr lang="en-US" sz="2398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334559" y="4868625"/>
                <a:ext cx="1348446" cy="461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621">
                  <a:defRPr/>
                </a:pPr>
                <a:r>
                  <a:rPr lang="en-US" sz="2398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E Series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337548" y="5261061"/>
                <a:ext cx="17812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621"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Entry Productivity</a:t>
                </a:r>
              </a:p>
            </p:txBody>
          </p:sp>
        </p:grpSp>
        <p:pic>
          <p:nvPicPr>
            <p:cNvPr id="14" name="Picture 13" descr="A picture containing dark, sitting, lamp, lit&#10;&#10;Description automatically generated">
              <a:extLst>
                <a:ext uri="{FF2B5EF4-FFF2-40B4-BE49-F238E27FC236}">
                  <a16:creationId xmlns:a16="http://schemas.microsoft.com/office/drawing/2014/main" id="{915CDF52-92E8-4CC1-951E-74F496CD7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41548" y="3798265"/>
              <a:ext cx="1265358" cy="115716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1EDD6-9F07-4E46-8B6A-EE3545833C13}"/>
              </a:ext>
            </a:extLst>
          </p:cNvPr>
          <p:cNvGrpSpPr/>
          <p:nvPr/>
        </p:nvGrpSpPr>
        <p:grpSpPr>
          <a:xfrm>
            <a:off x="9063938" y="1692272"/>
            <a:ext cx="3094330" cy="1855386"/>
            <a:chOff x="9072634" y="1918984"/>
            <a:chExt cx="3095136" cy="1855869"/>
          </a:xfrm>
        </p:grpSpPr>
        <p:sp>
          <p:nvSpPr>
            <p:cNvPr id="62" name="Moon 61"/>
            <p:cNvSpPr/>
            <p:nvPr/>
          </p:nvSpPr>
          <p:spPr>
            <a:xfrm>
              <a:off x="9072634" y="2586388"/>
              <a:ext cx="2916813" cy="676263"/>
            </a:xfrm>
            <a:prstGeom prst="moon">
              <a:avLst>
                <a:gd name="adj" fmla="val 64379"/>
              </a:avLst>
            </a:prstGeom>
            <a:solidFill>
              <a:schemeClr val="accent4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21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309585" y="2693747"/>
              <a:ext cx="1654189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2398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TIO Series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449315" y="3046708"/>
              <a:ext cx="1325531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Modular AIO</a:t>
              </a:r>
            </a:p>
          </p:txBody>
        </p:sp>
        <p:pic>
          <p:nvPicPr>
            <p:cNvPr id="7" name="Picture 6" descr="A computer screen with a keyboard and mouse&#10;&#10;Description automatically generated with low confidence">
              <a:extLst>
                <a:ext uri="{FF2B5EF4-FFF2-40B4-BE49-F238E27FC236}">
                  <a16:creationId xmlns:a16="http://schemas.microsoft.com/office/drawing/2014/main" id="{7AB8C443-B250-480B-AA26-5CB4A54D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99016" y="1918984"/>
              <a:ext cx="1868754" cy="185586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484565" y="5187237"/>
            <a:ext cx="2916053" cy="937970"/>
            <a:chOff x="6812304" y="4271320"/>
            <a:chExt cx="2917573" cy="938458"/>
          </a:xfrm>
        </p:grpSpPr>
        <p:sp>
          <p:nvSpPr>
            <p:cNvPr id="47" name="Moon 46"/>
            <p:cNvSpPr/>
            <p:nvPr/>
          </p:nvSpPr>
          <p:spPr>
            <a:xfrm rot="10800000">
              <a:off x="6812304" y="4271320"/>
              <a:ext cx="2917573" cy="676439"/>
            </a:xfrm>
            <a:prstGeom prst="moon">
              <a:avLst>
                <a:gd name="adj" fmla="val 64379"/>
              </a:avLst>
            </a:prstGeom>
            <a:solidFill>
              <a:schemeClr val="accent6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21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10090" y="4407697"/>
              <a:ext cx="1348446" cy="4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2398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 Series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76751" y="4871224"/>
              <a:ext cx="628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SMB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57225" y="6419924"/>
            <a:ext cx="733974" cy="244880"/>
            <a:chOff x="547688" y="952500"/>
            <a:chExt cx="12190413" cy="4067175"/>
          </a:xfrm>
        </p:grpSpPr>
        <p:sp>
          <p:nvSpPr>
            <p:cNvPr id="72" name="Rectangle 71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" name="Freeform 7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" name="Freeform 73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" name="Freeform 75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D9BA4B-E21D-44D3-9CAD-0972982134E4}"/>
              </a:ext>
            </a:extLst>
          </p:cNvPr>
          <p:cNvGrpSpPr/>
          <p:nvPr/>
        </p:nvGrpSpPr>
        <p:grpSpPr>
          <a:xfrm>
            <a:off x="4634731" y="2168292"/>
            <a:ext cx="3096053" cy="849251"/>
            <a:chOff x="4401346" y="2860508"/>
            <a:chExt cx="3096859" cy="849472"/>
          </a:xfrm>
        </p:grpSpPr>
        <p:sp>
          <p:nvSpPr>
            <p:cNvPr id="70" name="Moon 69"/>
            <p:cNvSpPr/>
            <p:nvPr/>
          </p:nvSpPr>
          <p:spPr>
            <a:xfrm rot="10800000">
              <a:off x="4401346" y="2860508"/>
              <a:ext cx="2916813" cy="593941"/>
            </a:xfrm>
            <a:prstGeom prst="moon">
              <a:avLst>
                <a:gd name="adj" fmla="val 64379"/>
              </a:avLst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21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452449" y="2912132"/>
              <a:ext cx="1324890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2398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 Series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124455" y="3371514"/>
              <a:ext cx="2373750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Mainstream Productivity</a:t>
              </a: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prstClr val="white"/>
                </a:solidFill>
              </a:rPr>
              <a:pPr defTabSz="1218621">
                <a:defRPr/>
              </a:pPr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93" y="1023197"/>
            <a:ext cx="4807620" cy="15232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5686" y="2346057"/>
            <a:ext cx="1876459" cy="645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3598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Portfolio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4B516A-5E59-4A9E-8051-9D07D2ACB68A}"/>
              </a:ext>
            </a:extLst>
          </p:cNvPr>
          <p:cNvGrpSpPr/>
          <p:nvPr/>
        </p:nvGrpSpPr>
        <p:grpSpPr>
          <a:xfrm>
            <a:off x="8142746" y="1154772"/>
            <a:ext cx="2916053" cy="986833"/>
            <a:chOff x="7858033" y="1214183"/>
            <a:chExt cx="2916813" cy="987090"/>
          </a:xfrm>
        </p:grpSpPr>
        <p:sp>
          <p:nvSpPr>
            <p:cNvPr id="63" name="Moon 62"/>
            <p:cNvSpPr/>
            <p:nvPr/>
          </p:nvSpPr>
          <p:spPr>
            <a:xfrm>
              <a:off x="7858033" y="1214183"/>
              <a:ext cx="2916813" cy="676263"/>
            </a:xfrm>
            <a:prstGeom prst="moon">
              <a:avLst>
                <a:gd name="adj" fmla="val 64379"/>
              </a:avLst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21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181932" y="1321542"/>
              <a:ext cx="1342518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2398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 Series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217746" y="1862807"/>
              <a:ext cx="2237530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Premium Performance</a:t>
              </a:r>
            </a:p>
          </p:txBody>
        </p:sp>
      </p:grpSp>
      <p:pic>
        <p:nvPicPr>
          <p:cNvPr id="80" name="Picture 79" descr="A picture containing text, display, picture frame&#10;&#10;Description automatically generated">
            <a:extLst>
              <a:ext uri="{FF2B5EF4-FFF2-40B4-BE49-F238E27FC236}">
                <a16:creationId xmlns:a16="http://schemas.microsoft.com/office/drawing/2014/main" id="{77AD606B-8104-4B73-AD41-5A6983558A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703" y="4363422"/>
            <a:ext cx="2646113" cy="1481880"/>
          </a:xfrm>
          <a:prstGeom prst="rect">
            <a:avLst/>
          </a:prstGeom>
        </p:spPr>
      </p:pic>
      <p:pic>
        <p:nvPicPr>
          <p:cNvPr id="82" name="Picture 2" descr="C:\Users\wangqi23\Desktop\4klogo.png">
            <a:extLst>
              <a:ext uri="{FF2B5EF4-FFF2-40B4-BE49-F238E27FC236}">
                <a16:creationId xmlns:a16="http://schemas.microsoft.com/office/drawing/2014/main" id="{3AAD668E-A73B-4FD7-9A58-7E1A85EA1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5225" y="4285914"/>
            <a:ext cx="665133" cy="6510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DE4CEE79-6502-4497-C935-BB86C90C41C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159" y="119029"/>
            <a:ext cx="3280096" cy="1836925"/>
          </a:xfrm>
          <a:prstGeom prst="rect">
            <a:avLst/>
          </a:prstGeom>
        </p:spPr>
      </p:pic>
      <p:pic>
        <p:nvPicPr>
          <p:cNvPr id="21" name="Picture 20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F0652B26-3BCA-1736-00EE-5F3E37A7E34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667" y="709507"/>
            <a:ext cx="2990796" cy="167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42318DE4-F2F5-4094-B8EB-338EFBFC5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2" y="893"/>
            <a:ext cx="12182088" cy="6856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07AC2B-A112-48B6-82CF-87000C64EEC3}"/>
              </a:ext>
            </a:extLst>
          </p:cNvPr>
          <p:cNvSpPr/>
          <p:nvPr/>
        </p:nvSpPr>
        <p:spPr>
          <a:xfrm>
            <a:off x="578673" y="2731718"/>
            <a:ext cx="11161007" cy="2400669"/>
          </a:xfrm>
          <a:prstGeom prst="rect">
            <a:avLst/>
          </a:prstGeom>
          <a:solidFill>
            <a:schemeClr val="accent6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22689-C77D-4AD3-BDFB-E5B755ED640C}"/>
              </a:ext>
            </a:extLst>
          </p:cNvPr>
          <p:cNvSpPr txBox="1"/>
          <p:nvPr/>
        </p:nvSpPr>
        <p:spPr>
          <a:xfrm rot="16200000">
            <a:off x="352261" y="4430311"/>
            <a:ext cx="937833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23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23.8”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BBAF9C1-79B7-4E93-9FA9-0F9272787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ThinkVision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P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DB1AD-461A-4D72-AFBF-87793F4180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prstClr val="white"/>
                </a:solidFill>
              </a:rPr>
              <a:pPr defTabSz="1218621">
                <a:defRPr/>
              </a:pPr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 descr="A picture containing computer, television&#10;&#10;Description automatically generated">
            <a:extLst>
              <a:ext uri="{FF2B5EF4-FFF2-40B4-BE49-F238E27FC236}">
                <a16:creationId xmlns:a16="http://schemas.microsoft.com/office/drawing/2014/main" id="{BB8093E8-3BF3-4688-B20D-28CEC898F9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780" y="2081798"/>
            <a:ext cx="2741537" cy="2056152"/>
          </a:xfrm>
          <a:prstGeom prst="rect">
            <a:avLst/>
          </a:prstGeom>
        </p:spPr>
      </p:pic>
      <p:pic>
        <p:nvPicPr>
          <p:cNvPr id="18" name="Picture 17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DD46DBC9-BC3E-44A8-8863-D50E44B79D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164" y="2201307"/>
            <a:ext cx="3280096" cy="183692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34F6F5F-18D6-4FB1-9730-C4E30604950F}"/>
              </a:ext>
            </a:extLst>
          </p:cNvPr>
          <p:cNvSpPr txBox="1"/>
          <p:nvPr/>
        </p:nvSpPr>
        <p:spPr>
          <a:xfrm>
            <a:off x="1603459" y="6400806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042CE1E-24E3-4A63-B2D8-7A9D5604BF12}"/>
              </a:ext>
            </a:extLst>
          </p:cNvPr>
          <p:cNvGrpSpPr>
            <a:grpSpLocks noChangeAspect="1"/>
          </p:cNvGrpSpPr>
          <p:nvPr/>
        </p:nvGrpSpPr>
        <p:grpSpPr>
          <a:xfrm>
            <a:off x="761802" y="6347523"/>
            <a:ext cx="777038" cy="259248"/>
            <a:chOff x="547688" y="952500"/>
            <a:chExt cx="12190413" cy="406717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ECE0027-9A6C-4B22-9DAE-E92439199E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593B4AC5-CD59-4D59-96F7-55EDD839BD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A1A4D032-ED38-4B63-9A45-ABD718F847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CB979282-438E-423D-A07F-B9283D6EE7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59ACB5D-866A-4641-AE93-EDC9FE4B1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C4CDB5EC-593C-4B74-B5E7-F4CA1CF24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D3B143F0-4914-4C98-897C-239B07E3A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4E3231E9-9D92-5857-1B46-ADB46D289DEB}"/>
              </a:ext>
            </a:extLst>
          </p:cNvPr>
          <p:cNvGraphicFramePr>
            <a:graphicFrameLocks noGrp="1"/>
          </p:cNvGraphicFramePr>
          <p:nvPr/>
        </p:nvGraphicFramePr>
        <p:xfrm>
          <a:off x="6858978" y="4209474"/>
          <a:ext cx="4683903" cy="17091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1755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2882148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P24q-30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P24h-30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371243"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DP/HDMI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$487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63B4GAR6US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(100W) / DP 1.4 / 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Docking Monitor w/RJ45 Ethernet</a:t>
                      </a:r>
                    </a:p>
                    <a:p>
                      <a:r>
                        <a:rPr lang="en-US" sz="1200" dirty="0"/>
                        <a:t>$571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63B3GAR6US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1EC24996-F22F-2125-8EF6-32807B4CD2A4}"/>
              </a:ext>
            </a:extLst>
          </p:cNvPr>
          <p:cNvGraphicFramePr>
            <a:graphicFrameLocks noGrp="1"/>
          </p:cNvGraphicFramePr>
          <p:nvPr/>
        </p:nvGraphicFramePr>
        <p:xfrm>
          <a:off x="1603460" y="4209474"/>
          <a:ext cx="4683903" cy="17091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1755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2882148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P24q-20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P24h-2L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371243"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DP/HDMI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$459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61F5GAR1US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(75W) / DP 1.2 / 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Docking Monitor w/RJ45 Ethernet</a:t>
                      </a:r>
                    </a:p>
                    <a:p>
                      <a:r>
                        <a:rPr lang="en-US" sz="1200" dirty="0"/>
                        <a:t>$559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62B2GAR1US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93224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7A8939-93D2-4894-B64A-CE11B7AB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ThinkVision</a:t>
            </a:r>
            <a:r>
              <a:rPr lang="fr-FR" dirty="0"/>
              <a:t> T86, T75, T65 </a:t>
            </a:r>
            <a:br>
              <a:rPr lang="fr-FR" dirty="0"/>
            </a:br>
            <a:r>
              <a:rPr lang="fr-FR" dirty="0"/>
              <a:t>Interactive Large Format Displays (</a:t>
            </a:r>
            <a:r>
              <a:rPr lang="fr-FR" dirty="0" err="1"/>
              <a:t>iLFDs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F7EF17-61B8-4C6D-A8DA-F518C8532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2974" y="1717081"/>
            <a:ext cx="4115967" cy="452646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Specs</a:t>
            </a:r>
            <a:endParaRPr lang="en-US" sz="1200" b="1" dirty="0"/>
          </a:p>
          <a:p>
            <a:r>
              <a:rPr lang="en-US" sz="1200" b="1" dirty="0"/>
              <a:t>All Models</a:t>
            </a:r>
          </a:p>
          <a:p>
            <a:pPr lvl="1"/>
            <a:r>
              <a:rPr lang="en-US" sz="1000" dirty="0"/>
              <a:t>Wireless Projection (via W30 wireless dongle)</a:t>
            </a:r>
          </a:p>
          <a:p>
            <a:pPr lvl="1"/>
            <a:r>
              <a:rPr lang="en-US" sz="1000" dirty="0"/>
              <a:t>Whiteboard / 20 </a:t>
            </a:r>
            <a:r>
              <a:rPr lang="en-US" sz="1000" dirty="0" err="1"/>
              <a:t>pt</a:t>
            </a:r>
            <a:r>
              <a:rPr lang="en-US" sz="1000" dirty="0"/>
              <a:t> IR Touch Functionality</a:t>
            </a:r>
          </a:p>
          <a:p>
            <a:pPr lvl="1"/>
            <a:r>
              <a:rPr lang="en-US" sz="1000" dirty="0"/>
              <a:t>Remote Collaboration</a:t>
            </a:r>
          </a:p>
          <a:p>
            <a:pPr lvl="1"/>
            <a:r>
              <a:rPr lang="en-US" sz="1000" dirty="0"/>
              <a:t>3840x2160 4K Resolution</a:t>
            </a:r>
          </a:p>
          <a:p>
            <a:pPr lvl="1"/>
            <a:r>
              <a:rPr lang="en-US" sz="1000" dirty="0"/>
              <a:t>Android 9 OS</a:t>
            </a:r>
          </a:p>
          <a:p>
            <a:pPr lvl="1"/>
            <a:r>
              <a:rPr lang="en-US" sz="1000" dirty="0"/>
              <a:t>4K AI Enhanced Smart Camera*</a:t>
            </a:r>
          </a:p>
          <a:p>
            <a:pPr lvl="1"/>
            <a:r>
              <a:rPr lang="en-US" sz="1000" dirty="0"/>
              <a:t>Front Ports: HDMI2.0(1), USB 3.0(1), USB-C(1), USB touch(1)</a:t>
            </a:r>
          </a:p>
          <a:p>
            <a:pPr lvl="1"/>
            <a:r>
              <a:rPr lang="en-US" sz="1000" dirty="0"/>
              <a:t>Other Ports: USB-C(1), HDMI2.0(3), DP1.2(1), VGA(1), USB3.0(2), USB touch(1), RJ45(2), RS232(1), HDMI out(1), Audio out/in(1)</a:t>
            </a:r>
          </a:p>
          <a:p>
            <a:pPr lvl="1"/>
            <a:r>
              <a:rPr lang="en-US" sz="1000" dirty="0"/>
              <a:t>Ambient light &amp; Human presence sensors</a:t>
            </a:r>
          </a:p>
          <a:p>
            <a:pPr lvl="1"/>
            <a:r>
              <a:rPr lang="en-US" sz="1000" dirty="0"/>
              <a:t>2x 15W speakers &amp; 8-array microphone</a:t>
            </a:r>
          </a:p>
          <a:p>
            <a:pPr lvl="1"/>
            <a:endParaRPr lang="en-US" sz="1000" dirty="0"/>
          </a:p>
          <a:p>
            <a:pPr marL="380591" lvl="1" indent="0">
              <a:buNone/>
            </a:pPr>
            <a:endParaRPr lang="en-US" sz="1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E4AC3A-48D5-44C1-891F-DEB3F2B6B973}"/>
              </a:ext>
            </a:extLst>
          </p:cNvPr>
          <p:cNvCxnSpPr/>
          <p:nvPr/>
        </p:nvCxnSpPr>
        <p:spPr>
          <a:xfrm>
            <a:off x="4689387" y="1666784"/>
            <a:ext cx="0" cy="48653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E4A64555-3582-4EDF-8E58-7E4E81303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0865" y="1666782"/>
            <a:ext cx="3731507" cy="4483218"/>
          </a:xfrm>
          <a:prstGeom prst="rect">
            <a:avLst/>
          </a:prstGeom>
        </p:spPr>
      </p:pic>
      <p:pic>
        <p:nvPicPr>
          <p:cNvPr id="16" name="Picture 5" descr="A picture containing text, indoor, wall, display&#10;&#10;Description automatically generated">
            <a:extLst>
              <a:ext uri="{FF2B5EF4-FFF2-40B4-BE49-F238E27FC236}">
                <a16:creationId xmlns:a16="http://schemas.microsoft.com/office/drawing/2014/main" id="{D1CE53D4-9C1E-417D-A5BF-57D3EB8AA7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221" y="1666785"/>
            <a:ext cx="3493100" cy="2329340"/>
          </a:xfrm>
          <a:prstGeom prst="rect">
            <a:avLst/>
          </a:prstGeom>
        </p:spPr>
      </p:pic>
      <p:pic>
        <p:nvPicPr>
          <p:cNvPr id="17" name="Picture 16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C6DBFE8B-33BA-4145-B05D-8D6A35F5D9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222" y="5552516"/>
            <a:ext cx="1789975" cy="1194969"/>
          </a:xfrm>
          <a:prstGeom prst="rect">
            <a:avLst/>
          </a:prstGeom>
        </p:spPr>
      </p:pic>
      <p:pic>
        <p:nvPicPr>
          <p:cNvPr id="18" name="Picture 17" descr="A picture containing indoor, table, floor, electronics&#10;&#10;Description automatically generated">
            <a:extLst>
              <a:ext uri="{FF2B5EF4-FFF2-40B4-BE49-F238E27FC236}">
                <a16:creationId xmlns:a16="http://schemas.microsoft.com/office/drawing/2014/main" id="{44800E0E-EE51-4A13-8B04-43C8192AE3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186" y="5264003"/>
            <a:ext cx="1636358" cy="885997"/>
          </a:xfrm>
          <a:prstGeom prst="rect">
            <a:avLst/>
          </a:prstGeom>
        </p:spPr>
      </p:pic>
      <p:pic>
        <p:nvPicPr>
          <p:cNvPr id="19" name="Picture 1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C5C4ECC-8AEB-45C6-8365-94DBA84867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420" y="4043605"/>
            <a:ext cx="2347129" cy="1555072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CC208BB7-D91E-F64B-AC42-67632CE213E5}"/>
              </a:ext>
            </a:extLst>
          </p:cNvPr>
          <p:cNvGraphicFramePr>
            <a:graphicFrameLocks noGrp="1"/>
          </p:cNvGraphicFramePr>
          <p:nvPr/>
        </p:nvGraphicFramePr>
        <p:xfrm>
          <a:off x="128299" y="4575625"/>
          <a:ext cx="4396131" cy="17375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5377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65377">
                  <a:extLst>
                    <a:ext uri="{9D8B030D-6E8A-4147-A177-3AD203B41FA5}">
                      <a16:colId xmlns:a16="http://schemas.microsoft.com/office/drawing/2014/main" val="3058549834"/>
                    </a:ext>
                  </a:extLst>
                </a:gridCol>
                <a:gridCol w="1465377">
                  <a:extLst>
                    <a:ext uri="{9D8B030D-6E8A-4147-A177-3AD203B41FA5}">
                      <a16:colId xmlns:a16="http://schemas.microsoft.com/office/drawing/2014/main" val="1845370233"/>
                    </a:ext>
                  </a:extLst>
                </a:gridCol>
              </a:tblGrid>
              <a:tr h="731774">
                <a:tc>
                  <a:txBody>
                    <a:bodyPr/>
                    <a:lstStyle/>
                    <a:p>
                      <a:r>
                        <a:rPr lang="en-US" sz="1600" dirty="0"/>
                        <a:t>T65 no Camera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T75 w/ 4K Camera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T86 w/ 4K Camera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005578">
                <a:tc>
                  <a:txBody>
                    <a:bodyPr/>
                    <a:lstStyle/>
                    <a:p>
                      <a:r>
                        <a:rPr lang="en-US" sz="1200" dirty="0"/>
                        <a:t>65” Touchscreen Display</a:t>
                      </a:r>
                    </a:p>
                    <a:p>
                      <a:r>
                        <a:rPr lang="en-US" sz="1200" dirty="0"/>
                        <a:t>$6,399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62F3KATCWW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75” Touchscreen Display</a:t>
                      </a:r>
                    </a:p>
                    <a:p>
                      <a:r>
                        <a:rPr lang="en-US" sz="1200" dirty="0"/>
                        <a:t>$7,679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62F4KATCWW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85” Touchscreen Display</a:t>
                      </a:r>
                    </a:p>
                    <a:p>
                      <a:r>
                        <a:rPr lang="en-US" sz="1200" dirty="0"/>
                        <a:t>$10,239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62F0KATAWW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591B3C-E6C9-B036-6371-17204097D5A2}"/>
              </a:ext>
            </a:extLst>
          </p:cNvPr>
          <p:cNvSpPr txBox="1"/>
          <p:nvPr/>
        </p:nvSpPr>
        <p:spPr>
          <a:xfrm>
            <a:off x="8489326" y="6510492"/>
            <a:ext cx="2675035" cy="261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* 4K Camera only on T75 &amp; T86 models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DC54504-F548-8F61-D673-29724DA06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8077" y="6400026"/>
            <a:ext cx="438798" cy="155408"/>
          </a:xfrm>
        </p:spPr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srgbClr val="000000"/>
                </a:solidFill>
              </a:rPr>
              <a:pPr defTabSz="1218621"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1388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C1AC71EE-C2C9-4F07-9452-53092D0FEB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894"/>
            <a:ext cx="12197673" cy="68562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6624D6D-F045-49CE-938C-9A4E60D057A8}"/>
              </a:ext>
            </a:extLst>
          </p:cNvPr>
          <p:cNvSpPr/>
          <p:nvPr/>
        </p:nvSpPr>
        <p:spPr>
          <a:xfrm>
            <a:off x="-9045" y="344219"/>
            <a:ext cx="4639484" cy="587946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11E63F-B402-464C-97F9-77D1F9D5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ThinkVision</a:t>
            </a:r>
            <a:r>
              <a:rPr lang="en-US" dirty="0">
                <a:solidFill>
                  <a:schemeClr val="bg1"/>
                </a:solidFill>
              </a:rPr>
              <a:t> T Series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0F8405-4531-4C4A-A758-2786668BB3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prstClr val="white"/>
                </a:solidFill>
              </a:rPr>
              <a:pPr defTabSz="1218621">
                <a:defRPr/>
              </a:pPr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C7D17-8145-4D1B-9B22-8F3293885EA9}"/>
              </a:ext>
            </a:extLst>
          </p:cNvPr>
          <p:cNvSpPr/>
          <p:nvPr/>
        </p:nvSpPr>
        <p:spPr>
          <a:xfrm>
            <a:off x="400947" y="3477332"/>
            <a:ext cx="11522834" cy="2614014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B0BB00-8FDE-49FA-B192-ED83F36DB0D9}"/>
              </a:ext>
            </a:extLst>
          </p:cNvPr>
          <p:cNvSpPr/>
          <p:nvPr/>
        </p:nvSpPr>
        <p:spPr>
          <a:xfrm>
            <a:off x="6138516" y="148070"/>
            <a:ext cx="5894373" cy="302764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9EF36-991D-4C25-98A9-C00155BB701F}"/>
              </a:ext>
            </a:extLst>
          </p:cNvPr>
          <p:cNvSpPr txBox="1"/>
          <p:nvPr/>
        </p:nvSpPr>
        <p:spPr>
          <a:xfrm rot="16200000">
            <a:off x="-380472" y="4848381"/>
            <a:ext cx="2024386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2399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21.5” – 23.8”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7EEC7-37A3-46D1-8993-4B9693E9A078}"/>
              </a:ext>
            </a:extLst>
          </p:cNvPr>
          <p:cNvSpPr txBox="1"/>
          <p:nvPr/>
        </p:nvSpPr>
        <p:spPr>
          <a:xfrm rot="16200000">
            <a:off x="6001930" y="2603306"/>
            <a:ext cx="681420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2399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27”</a:t>
            </a:r>
          </a:p>
        </p:txBody>
      </p:sp>
      <p:pic>
        <p:nvPicPr>
          <p:cNvPr id="36" name="Picture 35" descr="A picture containing text, electronics, display, dark&#10;&#10;Description automatically generated">
            <a:extLst>
              <a:ext uri="{FF2B5EF4-FFF2-40B4-BE49-F238E27FC236}">
                <a16:creationId xmlns:a16="http://schemas.microsoft.com/office/drawing/2014/main" id="{BF927BDA-3286-4492-A2EF-C504A1802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929" y="3362686"/>
            <a:ext cx="2895402" cy="1621727"/>
          </a:xfrm>
          <a:prstGeom prst="rect">
            <a:avLst/>
          </a:prstGeom>
        </p:spPr>
      </p:pic>
      <p:pic>
        <p:nvPicPr>
          <p:cNvPr id="41" name="Picture 40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69DDAFA7-B574-43DA-9440-B5AEAD75C9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15" y="2354482"/>
            <a:ext cx="3563189" cy="1995625"/>
          </a:xfrm>
          <a:prstGeom prst="rect">
            <a:avLst/>
          </a:prstGeom>
        </p:spPr>
      </p:pic>
      <p:pic>
        <p:nvPicPr>
          <p:cNvPr id="43" name="Picture 4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D97833D2-2D01-4846-B73F-4A33944D91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096" y="77421"/>
            <a:ext cx="2800928" cy="1568708"/>
          </a:xfrm>
          <a:prstGeom prst="rect">
            <a:avLst/>
          </a:prstGeom>
        </p:spPr>
      </p:pic>
      <p:pic>
        <p:nvPicPr>
          <p:cNvPr id="45" name="Picture 44" descr="A picture containing text, electronics, display, black&#10;&#10;Description automatically generated">
            <a:extLst>
              <a:ext uri="{FF2B5EF4-FFF2-40B4-BE49-F238E27FC236}">
                <a16:creationId xmlns:a16="http://schemas.microsoft.com/office/drawing/2014/main" id="{EAA3D958-1E9D-47DB-BE0D-2F4DE72BF6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753" y="-85523"/>
            <a:ext cx="3383070" cy="18945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3E4B01F-0D8A-4286-A09E-70F5F3CC034F}"/>
              </a:ext>
            </a:extLst>
          </p:cNvPr>
          <p:cNvSpPr txBox="1"/>
          <p:nvPr/>
        </p:nvSpPr>
        <p:spPr>
          <a:xfrm>
            <a:off x="1603459" y="6400806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27030B-E1B6-4B5F-B316-8BE8D805F7E1}"/>
              </a:ext>
            </a:extLst>
          </p:cNvPr>
          <p:cNvGrpSpPr>
            <a:grpSpLocks noChangeAspect="1"/>
          </p:cNvGrpSpPr>
          <p:nvPr/>
        </p:nvGrpSpPr>
        <p:grpSpPr>
          <a:xfrm>
            <a:off x="761802" y="6347523"/>
            <a:ext cx="777038" cy="259248"/>
            <a:chOff x="547688" y="952500"/>
            <a:chExt cx="12190413" cy="406717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FCF570-C1F4-411B-A80F-6E50826E4A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3B2EAABD-5DD4-4FD0-A01E-5059E63573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2F12B248-2C4D-48C8-9005-3029456B8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DD6ED7E-A9F7-4A00-9554-C1484BCDE1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E03FE1EE-B3D6-4374-8A51-48260A210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CAB1239C-40D2-4B0B-BE86-1DD05D3FFA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3860C0F0-0840-4FA6-B372-8498C84C9C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" name="Picture 5" descr="A picture containing text, monitor, sitting, light&#10;&#10;Description automatically generated">
            <a:extLst>
              <a:ext uri="{FF2B5EF4-FFF2-40B4-BE49-F238E27FC236}">
                <a16:creationId xmlns:a16="http://schemas.microsoft.com/office/drawing/2014/main" id="{246F8F90-29A0-42BD-8664-9F8A92B960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414" y="3707631"/>
            <a:ext cx="2364189" cy="1331038"/>
          </a:xfrm>
          <a:prstGeom prst="rect">
            <a:avLst/>
          </a:prstGeom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C3A65BC2-3DED-2722-330C-8D9C44C8C536}"/>
              </a:ext>
            </a:extLst>
          </p:cNvPr>
          <p:cNvGraphicFramePr>
            <a:graphicFrameLocks noGrp="1"/>
          </p:cNvGraphicFramePr>
          <p:nvPr/>
        </p:nvGraphicFramePr>
        <p:xfrm>
          <a:off x="8473157" y="1718195"/>
          <a:ext cx="3442293" cy="13433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7453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764840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T27h-20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T27h-2L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005578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27” 16:9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USB-C (75W)</a:t>
                      </a:r>
                    </a:p>
                    <a:p>
                      <a:r>
                        <a:rPr lang="en-US" sz="1200" dirty="0"/>
                        <a:t>$576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61ECGAR2US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27”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(75W)</a:t>
                      </a:r>
                    </a:p>
                    <a:p>
                      <a:r>
                        <a:rPr lang="en-US" sz="1200" dirty="0"/>
                        <a:t>$519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62B1GAR2US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738080AA-B0A6-3BF0-33CE-BF408518C3B0}"/>
              </a:ext>
            </a:extLst>
          </p:cNvPr>
          <p:cNvGraphicFramePr>
            <a:graphicFrameLocks noGrp="1"/>
          </p:cNvGraphicFramePr>
          <p:nvPr/>
        </p:nvGraphicFramePr>
        <p:xfrm>
          <a:off x="6586108" y="1718195"/>
          <a:ext cx="1677453" cy="13433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7453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T27i-30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005578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27”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$423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63A4MAR1US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4DCBAC80-7DA6-55B4-3E76-CFB85D315C09}"/>
              </a:ext>
            </a:extLst>
          </p:cNvPr>
          <p:cNvGraphicFramePr>
            <a:graphicFrameLocks noGrp="1"/>
          </p:cNvGraphicFramePr>
          <p:nvPr/>
        </p:nvGraphicFramePr>
        <p:xfrm>
          <a:off x="891352" y="4507118"/>
          <a:ext cx="4417869" cy="17068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3195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97337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  <a:gridCol w="1497337">
                  <a:extLst>
                    <a:ext uri="{9D8B030D-6E8A-4147-A177-3AD203B41FA5}">
                      <a16:colId xmlns:a16="http://schemas.microsoft.com/office/drawing/2014/main" val="185284951"/>
                    </a:ext>
                  </a:extLst>
                </a:gridCol>
              </a:tblGrid>
              <a:tr h="518025">
                <a:tc>
                  <a:txBody>
                    <a:bodyPr/>
                    <a:lstStyle/>
                    <a:p>
                      <a:r>
                        <a:rPr lang="en-US" sz="1600" dirty="0"/>
                        <a:t>T22i-30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T23i-30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T24i-30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188410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21.5”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$219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63B0MA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6US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$249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63B2MA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6US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$239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63CFMA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1US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2" name="Table 7">
            <a:extLst>
              <a:ext uri="{FF2B5EF4-FFF2-40B4-BE49-F238E27FC236}">
                <a16:creationId xmlns:a16="http://schemas.microsoft.com/office/drawing/2014/main" id="{1DB87B59-E80E-D239-729D-9179E63C6A27}"/>
              </a:ext>
            </a:extLst>
          </p:cNvPr>
          <p:cNvGraphicFramePr>
            <a:graphicFrameLocks noGrp="1"/>
          </p:cNvGraphicFramePr>
          <p:nvPr/>
        </p:nvGraphicFramePr>
        <p:xfrm>
          <a:off x="7187382" y="4968319"/>
          <a:ext cx="4417869" cy="17068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3195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97337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  <a:gridCol w="1497337">
                  <a:extLst>
                    <a:ext uri="{9D8B030D-6E8A-4147-A177-3AD203B41FA5}">
                      <a16:colId xmlns:a16="http://schemas.microsoft.com/office/drawing/2014/main" val="185284951"/>
                    </a:ext>
                  </a:extLst>
                </a:gridCol>
              </a:tblGrid>
              <a:tr h="518025">
                <a:tc>
                  <a:txBody>
                    <a:bodyPr/>
                    <a:lstStyle/>
                    <a:p>
                      <a:r>
                        <a:rPr lang="en-US" sz="1600" dirty="0"/>
                        <a:t>T22i-20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T23i-20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T24i-20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188410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21.5”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$260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61FEMA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6US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$300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61F6MA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2US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$280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61F7MA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1US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3" name="Table 7">
            <a:extLst>
              <a:ext uri="{FF2B5EF4-FFF2-40B4-BE49-F238E27FC236}">
                <a16:creationId xmlns:a16="http://schemas.microsoft.com/office/drawing/2014/main" id="{3230C45D-74BC-025D-ED75-349E4F69CE4D}"/>
              </a:ext>
            </a:extLst>
          </p:cNvPr>
          <p:cNvGraphicFramePr>
            <a:graphicFrameLocks noGrp="1"/>
          </p:cNvGraphicFramePr>
          <p:nvPr/>
        </p:nvGraphicFramePr>
        <p:xfrm>
          <a:off x="5411236" y="4970499"/>
          <a:ext cx="1639844" cy="13433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39844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T23d-10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005578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22.5” 16:10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$352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61C3MAR6US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775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person, person, computer&#10;&#10;Description automatically generated">
            <a:extLst>
              <a:ext uri="{FF2B5EF4-FFF2-40B4-BE49-F238E27FC236}">
                <a16:creationId xmlns:a16="http://schemas.microsoft.com/office/drawing/2014/main" id="{79D4336E-87D0-4705-B608-86EED0809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54" r="16170"/>
          <a:stretch/>
        </p:blipFill>
        <p:spPr>
          <a:xfrm>
            <a:off x="1587" y="895"/>
            <a:ext cx="6957197" cy="6859974"/>
          </a:xfrm>
          <a:prstGeom prst="rect">
            <a:avLst/>
          </a:prstGeom>
        </p:spPr>
      </p:pic>
      <p:pic>
        <p:nvPicPr>
          <p:cNvPr id="20" name="Picture 19" descr="A person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CCAF586B-938C-479C-A55A-C0A7B5C76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72" r="15615"/>
          <a:stretch/>
        </p:blipFill>
        <p:spPr>
          <a:xfrm>
            <a:off x="6094411" y="894"/>
            <a:ext cx="6092828" cy="685621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E5B2070-1BD5-4BE0-915D-CE10915F84ED}"/>
              </a:ext>
            </a:extLst>
          </p:cNvPr>
          <p:cNvSpPr/>
          <p:nvPr/>
        </p:nvSpPr>
        <p:spPr>
          <a:xfrm>
            <a:off x="-9046" y="344219"/>
            <a:ext cx="7495028" cy="587946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9F730-3448-4874-B2CE-D97F69D72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ThinkVision</a:t>
            </a:r>
            <a:r>
              <a:rPr lang="en-US" dirty="0">
                <a:solidFill>
                  <a:schemeClr val="bg1"/>
                </a:solidFill>
              </a:rPr>
              <a:t> M Series Mobile Monitors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070D0-5796-4C86-9A1F-9BEF86AB8C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prstClr val="white"/>
                </a:solidFill>
              </a:rPr>
              <a:pPr defTabSz="1218621">
                <a:defRPr/>
              </a:pPr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57DFD2-9BD6-4F6C-BB38-0F328346C641}"/>
              </a:ext>
            </a:extLst>
          </p:cNvPr>
          <p:cNvSpPr/>
          <p:nvPr/>
        </p:nvSpPr>
        <p:spPr>
          <a:xfrm>
            <a:off x="6094411" y="6414695"/>
            <a:ext cx="819610" cy="46154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752E1C-928D-4816-BDF5-CF91A09C2092}"/>
              </a:ext>
            </a:extLst>
          </p:cNvPr>
          <p:cNvSpPr txBox="1"/>
          <p:nvPr/>
        </p:nvSpPr>
        <p:spPr>
          <a:xfrm>
            <a:off x="6094411" y="6414696"/>
            <a:ext cx="783985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2399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M15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727DB5-5AB9-49BD-B26E-A199A2B7CDF5}"/>
              </a:ext>
            </a:extLst>
          </p:cNvPr>
          <p:cNvSpPr txBox="1"/>
          <p:nvPr/>
        </p:nvSpPr>
        <p:spPr>
          <a:xfrm>
            <a:off x="1603459" y="6400806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91C230-567A-47CB-84D1-62CDEFD5455B}"/>
              </a:ext>
            </a:extLst>
          </p:cNvPr>
          <p:cNvGrpSpPr>
            <a:grpSpLocks noChangeAspect="1"/>
          </p:cNvGrpSpPr>
          <p:nvPr/>
        </p:nvGrpSpPr>
        <p:grpSpPr>
          <a:xfrm>
            <a:off x="761802" y="6347523"/>
            <a:ext cx="777038" cy="259248"/>
            <a:chOff x="547688" y="952500"/>
            <a:chExt cx="12190413" cy="40671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90CC1-DBF8-4374-80A8-4CB0CB39A4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8D49E195-64F8-4633-9924-5F9D374BE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05533E0-3CF9-4903-A098-80E09B0D3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8D6B7045-8D4F-4D6C-9971-FF25764F9D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503EA8E-BEF7-4B6E-BBD7-1D30FBD9DD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9C4E67AC-8486-4CF7-AD84-4BC5C8C456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A3D8124-CF3E-4C81-979A-A568F68A67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B1045CF-16E0-4530-B338-70C5932F328D}"/>
              </a:ext>
            </a:extLst>
          </p:cNvPr>
          <p:cNvSpPr/>
          <p:nvPr/>
        </p:nvSpPr>
        <p:spPr>
          <a:xfrm>
            <a:off x="-9046" y="5731111"/>
            <a:ext cx="819610" cy="46154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4BC214-E167-45DA-B9A5-55CEF39B6578}"/>
              </a:ext>
            </a:extLst>
          </p:cNvPr>
          <p:cNvSpPr txBox="1"/>
          <p:nvPr/>
        </p:nvSpPr>
        <p:spPr>
          <a:xfrm>
            <a:off x="-9046" y="5731112"/>
            <a:ext cx="783985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2399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M14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7EE234-8B0D-4A35-881C-440156D84039}"/>
              </a:ext>
            </a:extLst>
          </p:cNvPr>
          <p:cNvSpPr/>
          <p:nvPr/>
        </p:nvSpPr>
        <p:spPr>
          <a:xfrm>
            <a:off x="10615126" y="3120369"/>
            <a:ext cx="1010433" cy="30769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44B9A6-1757-4CEF-9CF1-622DB36DAD9F}"/>
              </a:ext>
            </a:extLst>
          </p:cNvPr>
          <p:cNvSpPr txBox="1"/>
          <p:nvPr/>
        </p:nvSpPr>
        <p:spPr>
          <a:xfrm>
            <a:off x="10615125" y="3120370"/>
            <a:ext cx="1052952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>
              <a:defRPr/>
            </a:pPr>
            <a:r>
              <a:rPr lang="en-US" sz="1400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15.6” FHD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99BFE2-6728-48E8-A130-15F370F61608}"/>
              </a:ext>
            </a:extLst>
          </p:cNvPr>
          <p:cNvSpPr/>
          <p:nvPr/>
        </p:nvSpPr>
        <p:spPr>
          <a:xfrm>
            <a:off x="4419069" y="4999006"/>
            <a:ext cx="938048" cy="30769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642EE5-4630-4FB4-BEED-41D9279067E8}"/>
              </a:ext>
            </a:extLst>
          </p:cNvPr>
          <p:cNvSpPr txBox="1"/>
          <p:nvPr/>
        </p:nvSpPr>
        <p:spPr>
          <a:xfrm>
            <a:off x="4419071" y="4999007"/>
            <a:ext cx="891359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1400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14” FHD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43A9ED43-157C-12A7-B063-52E57F9B38B4}"/>
              </a:ext>
            </a:extLst>
          </p:cNvPr>
          <p:cNvGraphicFramePr>
            <a:graphicFrameLocks noGrp="1"/>
          </p:cNvGraphicFramePr>
          <p:nvPr/>
        </p:nvGraphicFramePr>
        <p:xfrm>
          <a:off x="1589152" y="1636336"/>
          <a:ext cx="2602822" cy="11603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2822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M14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822746">
                <a:tc>
                  <a:txBody>
                    <a:bodyPr/>
                    <a:lstStyle/>
                    <a:p>
                      <a:r>
                        <a:rPr lang="en-US" sz="1200" dirty="0"/>
                        <a:t>14” FHD 1920x1080 16:9 Display</a:t>
                      </a:r>
                    </a:p>
                    <a:p>
                      <a:r>
                        <a:rPr lang="en-US" sz="1200" dirty="0"/>
                        <a:t>72% sRGB Color</a:t>
                      </a:r>
                    </a:p>
                    <a:p>
                      <a:r>
                        <a:rPr lang="en-US" sz="1200" dirty="0"/>
                        <a:t>$428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61DDUAR6US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7E73D238-85EF-A420-54BC-F72FE84AB548}"/>
              </a:ext>
            </a:extLst>
          </p:cNvPr>
          <p:cNvGraphicFramePr>
            <a:graphicFrameLocks noGrp="1"/>
          </p:cNvGraphicFramePr>
          <p:nvPr/>
        </p:nvGraphicFramePr>
        <p:xfrm>
          <a:off x="9456664" y="932165"/>
          <a:ext cx="2602822" cy="11603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2822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M15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822746">
                <a:tc>
                  <a:txBody>
                    <a:bodyPr/>
                    <a:lstStyle/>
                    <a:p>
                      <a:r>
                        <a:rPr lang="en-US" sz="1200" dirty="0"/>
                        <a:t>15.6” FHD 1920x1080 16:9 Display</a:t>
                      </a:r>
                    </a:p>
                    <a:p>
                      <a:r>
                        <a:rPr lang="en-US" sz="1200" dirty="0"/>
                        <a:t>45% sRGB Color</a:t>
                      </a:r>
                    </a:p>
                    <a:p>
                      <a:r>
                        <a:rPr lang="en-US" sz="1200" dirty="0"/>
                        <a:t>$296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62CAUAR1US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0958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F0B8C7-F685-9E72-F711-04A015A6D8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89" b="21789"/>
          <a:stretch/>
        </p:blipFill>
        <p:spPr>
          <a:xfrm>
            <a:off x="7600183" y="1123700"/>
            <a:ext cx="4854749" cy="2739152"/>
          </a:xfrm>
          <a:prstGeom prst="rect">
            <a:avLst/>
          </a:prstGeom>
        </p:spPr>
      </p:pic>
      <p:pic>
        <p:nvPicPr>
          <p:cNvPr id="3" name="Picture 2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19899675-9581-72D9-7488-831BC892D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958" y="1063729"/>
            <a:ext cx="2420219" cy="2420219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2CC68-F135-D397-D016-A7A06112A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380" y="1456469"/>
            <a:ext cx="2420218" cy="24202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PREMIUM TOPSELLER NOTEBOOKS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C02E9E-855E-41AE-9203-1A116D0CCE81}"/>
              </a:ext>
            </a:extLst>
          </p:cNvPr>
          <p:cNvSpPr txBox="1"/>
          <p:nvPr/>
        </p:nvSpPr>
        <p:spPr>
          <a:xfrm>
            <a:off x="59746" y="3036249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Carbon 10</a:t>
            </a:r>
            <a:r>
              <a:rPr lang="en-US" sz="1165" i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i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F034B9-1029-41C3-A527-75D625A3800D}"/>
              </a:ext>
            </a:extLst>
          </p:cNvPr>
          <p:cNvSpPr txBox="1"/>
          <p:nvPr/>
        </p:nvSpPr>
        <p:spPr>
          <a:xfrm>
            <a:off x="5424717" y="2989650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Extreme 5th Gen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518BAD-BCC2-47F1-851A-48244CCE2686}"/>
              </a:ext>
            </a:extLst>
          </p:cNvPr>
          <p:cNvSpPr txBox="1"/>
          <p:nvPr/>
        </p:nvSpPr>
        <p:spPr>
          <a:xfrm>
            <a:off x="1176962" y="4140849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X13 Yoga G3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AFE08E-0CA2-4FDD-8085-B5AF798B6D0F}"/>
              </a:ext>
            </a:extLst>
          </p:cNvPr>
          <p:cNvSpPr txBox="1"/>
          <p:nvPr/>
        </p:nvSpPr>
        <p:spPr>
          <a:xfrm>
            <a:off x="3433897" y="1396110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Yoga 7</a:t>
            </a:r>
            <a:r>
              <a:rPr lang="en-US" sz="1165" i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i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60A3E5-9149-4D5B-B15C-0E93B19BCB9B}"/>
              </a:ext>
            </a:extLst>
          </p:cNvPr>
          <p:cNvSpPr txBox="1"/>
          <p:nvPr/>
        </p:nvSpPr>
        <p:spPr>
          <a:xfrm>
            <a:off x="9840826" y="577928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T14s G3 (Intel/AMD)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AA2019-8FC8-468B-A36C-C9DD2AE62639}"/>
              </a:ext>
            </a:extLst>
          </p:cNvPr>
          <p:cNvSpPr txBox="1"/>
          <p:nvPr/>
        </p:nvSpPr>
        <p:spPr>
          <a:xfrm>
            <a:off x="5462431" y="5951773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T16 G1 (Intel/AMD)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C42C94-760A-4C06-8BD4-3202A201B4DC}"/>
              </a:ext>
            </a:extLst>
          </p:cNvPr>
          <p:cNvSpPr txBox="1"/>
          <p:nvPr/>
        </p:nvSpPr>
        <p:spPr>
          <a:xfrm>
            <a:off x="6794411" y="4283324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 G3 (Intel/AMD)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1DBAD2-EB39-56FC-F2A3-96FD451CCE1F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1F4B6-5217-9CA5-965D-EA61CD68175F}"/>
              </a:ext>
            </a:extLst>
          </p:cNvPr>
          <p:cNvSpPr txBox="1"/>
          <p:nvPr/>
        </p:nvSpPr>
        <p:spPr>
          <a:xfrm>
            <a:off x="8902623" y="2712698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Z16 G1 </a:t>
            </a:r>
          </a:p>
        </p:txBody>
      </p:sp>
      <p:pic>
        <p:nvPicPr>
          <p:cNvPr id="7" name="図 10" descr="コンピューターが置かれているノートパソコン&#10;&#10;自動的に生成された説明">
            <a:extLst>
              <a:ext uri="{FF2B5EF4-FFF2-40B4-BE49-F238E27FC236}">
                <a16:creationId xmlns:a16="http://schemas.microsoft.com/office/drawing/2014/main" id="{4DDE65CA-92D8-3885-D108-B9C231658A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35" y="3616473"/>
            <a:ext cx="3262197" cy="2117827"/>
          </a:xfrm>
          <a:prstGeom prst="rect">
            <a:avLst/>
          </a:prstGeom>
        </p:spPr>
      </p:pic>
      <p:pic>
        <p:nvPicPr>
          <p:cNvPr id="8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2F5EA514-2850-CB6E-546A-AC8CB167B4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98" y="3907837"/>
            <a:ext cx="1828819" cy="1466842"/>
          </a:xfrm>
          <a:prstGeom prst="rect">
            <a:avLst/>
          </a:prstGeom>
        </p:spPr>
      </p:pic>
      <p:pic>
        <p:nvPicPr>
          <p:cNvPr id="9" name="図 6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124F1B5B-EB6A-AD8B-68D9-F74847052E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21" y="3290444"/>
            <a:ext cx="4313694" cy="3459938"/>
          </a:xfrm>
          <a:prstGeom prst="rect">
            <a:avLst/>
          </a:prstGeom>
        </p:spPr>
      </p:pic>
      <p:pic>
        <p:nvPicPr>
          <p:cNvPr id="10" name="Picture 9" descr="A picture containing text, computer, electronics, indoor&#10;&#10;Description automatically generated">
            <a:extLst>
              <a:ext uri="{FF2B5EF4-FFF2-40B4-BE49-F238E27FC236}">
                <a16:creationId xmlns:a16="http://schemas.microsoft.com/office/drawing/2014/main" id="{6B6EDAFE-2E9E-B5DD-1609-EE7BDE42681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7" b="14862"/>
          <a:stretch/>
        </p:blipFill>
        <p:spPr>
          <a:xfrm>
            <a:off x="5198265" y="1186653"/>
            <a:ext cx="2571076" cy="1935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763E38-34CE-EC77-1321-1F4ECDC546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014" b="9580"/>
          <a:stretch/>
        </p:blipFill>
        <p:spPr>
          <a:xfrm>
            <a:off x="373537" y="4351349"/>
            <a:ext cx="1977628" cy="159011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C2A25826-9473-443F-8831-79ED6A5F88DC}"/>
              </a:ext>
            </a:extLst>
          </p:cNvPr>
          <p:cNvSpPr/>
          <p:nvPr/>
        </p:nvSpPr>
        <p:spPr>
          <a:xfrm>
            <a:off x="1945895" y="3309333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1581113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8D0B4612-7617-4698-8FBB-4E84065F9C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-52256"/>
            <a:ext cx="12185651" cy="6909363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91A06C2-DF5E-485B-A971-8D5AEBBC500A}"/>
              </a:ext>
            </a:extLst>
          </p:cNvPr>
          <p:cNvSpPr/>
          <p:nvPr/>
        </p:nvSpPr>
        <p:spPr>
          <a:xfrm>
            <a:off x="1587" y="1177"/>
            <a:ext cx="12185651" cy="685564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621">
              <a:defRPr/>
            </a:pPr>
            <a:endParaRPr lang="en-US" sz="23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8000" y="-38607"/>
            <a:ext cx="12225238" cy="85346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25000">
                <a:schemeClr val="tx1">
                  <a:alpha val="91000"/>
                  <a:lumMod val="100000"/>
                </a:schemeClr>
              </a:gs>
              <a:gs pos="41000">
                <a:schemeClr val="bg2">
                  <a:lumMod val="40000"/>
                  <a:lumOff val="60000"/>
                  <a:alpha val="62000"/>
                </a:schemeClr>
              </a:gs>
              <a:gs pos="56000">
                <a:schemeClr val="tx1">
                  <a:lumMod val="50000"/>
                  <a:lumOff val="50000"/>
                  <a:alpha val="49000"/>
                </a:schemeClr>
              </a:gs>
              <a:gs pos="71000">
                <a:schemeClr val="bg2">
                  <a:lumMod val="20000"/>
                  <a:lumOff val="80000"/>
                  <a:alpha val="2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3294" y="-43326"/>
            <a:ext cx="2157401" cy="830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255">
              <a:defRPr/>
            </a:pPr>
            <a:r>
              <a:rPr lang="en-US" sz="4798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 Series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EB7241-66E9-4250-9083-A1FEEAA90677}"/>
              </a:ext>
            </a:extLst>
          </p:cNvPr>
          <p:cNvSpPr/>
          <p:nvPr/>
        </p:nvSpPr>
        <p:spPr>
          <a:xfrm>
            <a:off x="135128" y="3922626"/>
            <a:ext cx="4068684" cy="23990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43417-E9B5-41CD-83C8-D8345030A009}"/>
              </a:ext>
            </a:extLst>
          </p:cNvPr>
          <p:cNvSpPr txBox="1"/>
          <p:nvPr/>
        </p:nvSpPr>
        <p:spPr>
          <a:xfrm>
            <a:off x="135127" y="3919240"/>
            <a:ext cx="2174302" cy="89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E22-28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$275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62BAMAR4US</a:t>
            </a:r>
            <a:endParaRPr lang="en-US" sz="2398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869" y="-126654"/>
            <a:ext cx="3119085" cy="98822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B7982C-2965-4527-B9DA-28A26EBB7F79}"/>
              </a:ext>
            </a:extLst>
          </p:cNvPr>
          <p:cNvSpPr/>
          <p:nvPr/>
        </p:nvSpPr>
        <p:spPr>
          <a:xfrm>
            <a:off x="146068" y="4942265"/>
            <a:ext cx="3327328" cy="138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21.5”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21.5” IPS Screen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1920x1080 FHD Resolution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VGA, 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HDMI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&amp; DP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Pivot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Speakers (2x 2W)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923" y="5888503"/>
            <a:ext cx="790161" cy="35552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A2E607B-D5C9-4965-BDB3-432BD777B2AF}"/>
              </a:ext>
            </a:extLst>
          </p:cNvPr>
          <p:cNvSpPr/>
          <p:nvPr/>
        </p:nvSpPr>
        <p:spPr>
          <a:xfrm>
            <a:off x="4383158" y="3922627"/>
            <a:ext cx="4021590" cy="26590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EBB5C7-FAF3-4EE0-974D-C48DB8F66A5C}"/>
              </a:ext>
            </a:extLst>
          </p:cNvPr>
          <p:cNvSpPr txBox="1"/>
          <p:nvPr/>
        </p:nvSpPr>
        <p:spPr>
          <a:xfrm>
            <a:off x="4388488" y="3921773"/>
            <a:ext cx="2174302" cy="89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E24-28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$306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62C8MAR4US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280DD5D-786E-498E-9414-283F58ED986B}"/>
              </a:ext>
            </a:extLst>
          </p:cNvPr>
          <p:cNvSpPr/>
          <p:nvPr/>
        </p:nvSpPr>
        <p:spPr>
          <a:xfrm>
            <a:off x="4396269" y="5196185"/>
            <a:ext cx="3520844" cy="138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23.8”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3-sided Near-Edgeless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23.8” IPS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1920x1080 FHD Resolution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VGA, 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HDMI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&amp; DP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Pivot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Speakers (2x 2W)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C8227B-E01A-4DF2-8BA6-710B8C9BD846}"/>
              </a:ext>
            </a:extLst>
          </p:cNvPr>
          <p:cNvSpPr txBox="1"/>
          <p:nvPr/>
        </p:nvSpPr>
        <p:spPr>
          <a:xfrm>
            <a:off x="1397438" y="6473159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E86089-D982-4D81-9720-BBE629E0EF3C}"/>
              </a:ext>
            </a:extLst>
          </p:cNvPr>
          <p:cNvGrpSpPr/>
          <p:nvPr/>
        </p:nvGrpSpPr>
        <p:grpSpPr>
          <a:xfrm>
            <a:off x="555781" y="6420703"/>
            <a:ext cx="734165" cy="244944"/>
            <a:chOff x="547688" y="952500"/>
            <a:chExt cx="12190413" cy="40671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106E21D-F539-4B9D-8995-1845ED378B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7C4FE54-A2F9-45B7-A085-45813D350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D1F85FA3-565B-4112-B6D9-B19E14E5AE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83E87399-24FD-45F7-82E5-715D49DAB0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746DEDB5-64ED-4421-AE92-1E8BEC0C6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08A404D9-542C-4D82-A132-050E4D9971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F58D13BC-624E-472D-9829-46B071ECCE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42855A03-0247-432F-913E-370FC6947A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420" y="5920969"/>
            <a:ext cx="790161" cy="35552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DF60D8F-3B10-4258-9D73-B6883991DF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822" y="5785561"/>
            <a:ext cx="543999" cy="54399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36F1707-09C3-4B4B-A002-13F305BEB4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972" y="5417860"/>
            <a:ext cx="421110" cy="423911"/>
          </a:xfrm>
          <a:prstGeom prst="round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1628A8C-08F7-4944-8638-0BE8A947C2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252" y="5814463"/>
            <a:ext cx="543999" cy="543999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6D81663-7676-402B-B4ED-86A73667D5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233" y="5417859"/>
            <a:ext cx="421110" cy="423911"/>
          </a:xfrm>
          <a:prstGeom prst="round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4367C9EC-5B89-4FFD-BD38-E02F07B2B4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822" y="4351196"/>
            <a:ext cx="1095876" cy="1029465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0A100F5D-F101-45FF-8BD2-0BDA202C85A8}"/>
              </a:ext>
            </a:extLst>
          </p:cNvPr>
          <p:cNvSpPr/>
          <p:nvPr/>
        </p:nvSpPr>
        <p:spPr>
          <a:xfrm>
            <a:off x="4388489" y="888442"/>
            <a:ext cx="4021590" cy="286257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DD8740A-BDF1-4F03-873F-49BB685E464A}"/>
              </a:ext>
            </a:extLst>
          </p:cNvPr>
          <p:cNvSpPr txBox="1"/>
          <p:nvPr/>
        </p:nvSpPr>
        <p:spPr>
          <a:xfrm>
            <a:off x="4383158" y="886711"/>
            <a:ext cx="2174302" cy="89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E28u-20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$529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62F9GAR4US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74CA729-52D7-4682-9A8A-8EBE7EC5AD24}"/>
              </a:ext>
            </a:extLst>
          </p:cNvPr>
          <p:cNvSpPr/>
          <p:nvPr/>
        </p:nvSpPr>
        <p:spPr>
          <a:xfrm>
            <a:off x="4388490" y="2158726"/>
            <a:ext cx="3920042" cy="120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28”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28” IPS Screen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3840x2160 FHD Resolution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DP &amp; HDMI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Pivot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8A37989-99CF-45EE-924B-F9F74C6AE092}"/>
              </a:ext>
            </a:extLst>
          </p:cNvPr>
          <p:cNvSpPr/>
          <p:nvPr/>
        </p:nvSpPr>
        <p:spPr>
          <a:xfrm>
            <a:off x="8552490" y="880712"/>
            <a:ext cx="3449476" cy="288705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D43DE76-9A13-4F0F-9120-7130408DDE8F}"/>
              </a:ext>
            </a:extLst>
          </p:cNvPr>
          <p:cNvSpPr txBox="1"/>
          <p:nvPr/>
        </p:nvSpPr>
        <p:spPr>
          <a:xfrm>
            <a:off x="8552488" y="873717"/>
            <a:ext cx="2174302" cy="132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E29w-20</a:t>
            </a:r>
          </a:p>
          <a:p>
            <a:pPr defTabSz="1218255">
              <a:defRPr/>
            </a:pPr>
            <a:endParaRPr lang="en-US" sz="14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1218255">
              <a:defRPr/>
            </a:pPr>
            <a:endParaRPr lang="en-US" sz="14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$406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62CEGAR3US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E4226F-2FD5-4AD3-AFC4-17BF1EE88C56}"/>
              </a:ext>
            </a:extLst>
          </p:cNvPr>
          <p:cNvSpPr/>
          <p:nvPr/>
        </p:nvSpPr>
        <p:spPr>
          <a:xfrm>
            <a:off x="8557821" y="2174600"/>
            <a:ext cx="3505502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29”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23.8” IPS Screen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2560 x 1080 FHD Resolution (75 Hz)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HDMI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&amp; DP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Swivel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Speakers (TBD)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Natural Low Blue Light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3818903F-4AEA-42ED-B6B6-279911F4D3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509" y="2835218"/>
            <a:ext cx="421110" cy="423911"/>
          </a:xfrm>
          <a:prstGeom prst="round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F2F52E43-0B10-4021-AF17-3129EB36D7C9}"/>
              </a:ext>
            </a:extLst>
          </p:cNvPr>
          <p:cNvSpPr/>
          <p:nvPr/>
        </p:nvSpPr>
        <p:spPr>
          <a:xfrm>
            <a:off x="135128" y="888443"/>
            <a:ext cx="4068684" cy="28793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0D74FA-58AE-4790-885C-D7009FC53A3E}"/>
              </a:ext>
            </a:extLst>
          </p:cNvPr>
          <p:cNvSpPr txBox="1"/>
          <p:nvPr/>
        </p:nvSpPr>
        <p:spPr>
          <a:xfrm>
            <a:off x="135127" y="888054"/>
            <a:ext cx="2174302" cy="89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E27q-20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$455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62D0GAR1US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360099A-E95D-4A6C-8057-5FA278D880A6}"/>
              </a:ext>
            </a:extLst>
          </p:cNvPr>
          <p:cNvSpPr/>
          <p:nvPr/>
        </p:nvSpPr>
        <p:spPr>
          <a:xfrm>
            <a:off x="142638" y="2167747"/>
            <a:ext cx="3505502" cy="138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27”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27” IPS Screen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2560x1440 FHD Resolution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HDMI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&amp; DP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Pivot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Speakers (2x 2W)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56D015E-D743-45CC-B5B6-ACE84D398E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981" y="3259130"/>
            <a:ext cx="543999" cy="54399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876D6D42-2AC0-4C61-91D8-8E8462ACD7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030" y="2835219"/>
            <a:ext cx="421110" cy="423911"/>
          </a:xfrm>
          <a:prstGeom prst="roundRect">
            <a:avLst/>
          </a:prstGeom>
        </p:spPr>
      </p:pic>
      <p:pic>
        <p:nvPicPr>
          <p:cNvPr id="5" name="Picture 4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FDF67A6E-89FA-41C6-B9E9-1BAA5E8C61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309" y="4048974"/>
            <a:ext cx="1401576" cy="1287174"/>
          </a:xfrm>
          <a:prstGeom prst="rect">
            <a:avLst/>
          </a:prstGeom>
        </p:spPr>
      </p:pic>
      <p:grpSp>
        <p:nvGrpSpPr>
          <p:cNvPr id="134" name="组合 5">
            <a:extLst>
              <a:ext uri="{FF2B5EF4-FFF2-40B4-BE49-F238E27FC236}">
                <a16:creationId xmlns:a16="http://schemas.microsoft.com/office/drawing/2014/main" id="{C5110D0B-FAD3-4E15-A1A6-5E2E66FDF023}"/>
              </a:ext>
            </a:extLst>
          </p:cNvPr>
          <p:cNvGrpSpPr/>
          <p:nvPr/>
        </p:nvGrpSpPr>
        <p:grpSpPr>
          <a:xfrm>
            <a:off x="9617011" y="754990"/>
            <a:ext cx="2616419" cy="1938993"/>
            <a:chOff x="3246055" y="932603"/>
            <a:chExt cx="1590166" cy="1191727"/>
          </a:xfrm>
        </p:grpSpPr>
        <p:pic>
          <p:nvPicPr>
            <p:cNvPr id="135" name="图片 6">
              <a:extLst>
                <a:ext uri="{FF2B5EF4-FFF2-40B4-BE49-F238E27FC236}">
                  <a16:creationId xmlns:a16="http://schemas.microsoft.com/office/drawing/2014/main" id="{B712F253-B882-468D-B4C1-550FC2BED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055" y="932603"/>
              <a:ext cx="1590166" cy="1191727"/>
            </a:xfrm>
            <a:prstGeom prst="rect">
              <a:avLst/>
            </a:prstGeom>
          </p:spPr>
        </p:pic>
        <p:pic>
          <p:nvPicPr>
            <p:cNvPr id="136" name="图片 7" descr="图片包含 自然, 沙丘, 户外, 雪&#10;&#10;描述已自动生成">
              <a:extLst>
                <a:ext uri="{FF2B5EF4-FFF2-40B4-BE49-F238E27FC236}">
                  <a16:creationId xmlns:a16="http://schemas.microsoft.com/office/drawing/2014/main" id="{EE1E63B7-66A0-4218-95F8-0B3A63E9B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761" y="1050524"/>
              <a:ext cx="1260466" cy="543621"/>
            </a:xfrm>
            <a:prstGeom prst="rect">
              <a:avLst/>
            </a:prstGeom>
          </p:spPr>
        </p:pic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20AE0C56-FA57-41B9-9C2C-5107BA36ED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2688" y="2794888"/>
            <a:ext cx="543999" cy="54399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798185AD-664F-441B-8E8C-7981EC7CA3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937" y="2411307"/>
            <a:ext cx="421110" cy="423911"/>
          </a:xfrm>
          <a:prstGeom prst="roundRect">
            <a:avLst/>
          </a:prstGeom>
        </p:spPr>
      </p:pic>
      <p:pic>
        <p:nvPicPr>
          <p:cNvPr id="49" name="Picture 48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7BC70835-7470-4B85-BCBA-7DA29E732B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899" y="1040931"/>
            <a:ext cx="1401576" cy="1287174"/>
          </a:xfrm>
          <a:prstGeom prst="rect">
            <a:avLst/>
          </a:prstGeom>
        </p:spPr>
      </p:pic>
      <p:pic>
        <p:nvPicPr>
          <p:cNvPr id="52" name="Picture 51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AF7199BD-E9EB-4C96-8A16-173A9549C75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379" y="998949"/>
            <a:ext cx="1711120" cy="15714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7E07D4-8F3D-4157-891C-384FDC01361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563" y="3268572"/>
            <a:ext cx="798488" cy="36247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2F701FD-0C49-4732-A2F4-09D5CD4DB62C}"/>
              </a:ext>
            </a:extLst>
          </p:cNvPr>
          <p:cNvSpPr/>
          <p:nvPr/>
        </p:nvSpPr>
        <p:spPr>
          <a:xfrm>
            <a:off x="8552489" y="3925489"/>
            <a:ext cx="3442784" cy="26590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3691D4-7720-49CA-BC8D-11A41E455B73}"/>
              </a:ext>
            </a:extLst>
          </p:cNvPr>
          <p:cNvSpPr txBox="1"/>
          <p:nvPr/>
        </p:nvSpPr>
        <p:spPr>
          <a:xfrm>
            <a:off x="8558587" y="3916020"/>
            <a:ext cx="2174302" cy="89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E24q-20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$359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62CFGAR1US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BBD32A1-B097-43CE-ADA0-8E4EB21196DA}"/>
              </a:ext>
            </a:extLst>
          </p:cNvPr>
          <p:cNvSpPr/>
          <p:nvPr/>
        </p:nvSpPr>
        <p:spPr>
          <a:xfrm>
            <a:off x="8563849" y="5199900"/>
            <a:ext cx="3505502" cy="138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23.8”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3-silded Near-Edgeless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23.8” IPS Screen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2560x1440 FHD Resolution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HDMI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&amp; DP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Pivot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Speakers (2x 2W)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B497FBD-DF5F-47EB-82A7-7D1F42C68E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4845" y="5488674"/>
            <a:ext cx="543999" cy="54399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8921164-4481-4517-B00B-922B40DF4C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7732" y="4896693"/>
            <a:ext cx="421110" cy="423911"/>
          </a:xfrm>
          <a:prstGeom prst="roundRect">
            <a:avLst/>
          </a:prstGeom>
        </p:spPr>
      </p:pic>
      <p:pic>
        <p:nvPicPr>
          <p:cNvPr id="66" name="Picture 65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4FBE7502-DE25-4B57-BBFF-830AFAFFE0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678" y="3975513"/>
            <a:ext cx="1401576" cy="128717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C64B0E4-861A-46E0-B505-817A8E46C89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574" y="6020616"/>
            <a:ext cx="798488" cy="362472"/>
          </a:xfrm>
          <a:prstGeom prst="rect">
            <a:avLst/>
          </a:prstGeom>
        </p:spPr>
      </p:pic>
      <p:pic>
        <p:nvPicPr>
          <p:cNvPr id="72" name="Picture 2" descr="C:\Users\wangqi23\Desktop\4klogo.png">
            <a:extLst>
              <a:ext uri="{FF2B5EF4-FFF2-40B4-BE49-F238E27FC236}">
                <a16:creationId xmlns:a16="http://schemas.microsoft.com/office/drawing/2014/main" id="{6B6DCF4D-1CD6-4AC6-88D1-757B6928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7113" y="3298102"/>
            <a:ext cx="448148" cy="4386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23031B61-359F-4F5C-B31C-59092F2AA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893"/>
            <a:ext cx="12185651" cy="6856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8000" y="-38607"/>
            <a:ext cx="12225238" cy="853469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25000">
                <a:schemeClr val="accent6">
                  <a:alpha val="91000"/>
                </a:schemeClr>
              </a:gs>
              <a:gs pos="41000">
                <a:schemeClr val="accent6">
                  <a:lumMod val="40000"/>
                  <a:lumOff val="60000"/>
                  <a:alpha val="62000"/>
                </a:schemeClr>
              </a:gs>
              <a:gs pos="56000">
                <a:schemeClr val="accent6">
                  <a:alpha val="49000"/>
                </a:schemeClr>
              </a:gs>
              <a:gs pos="71000">
                <a:schemeClr val="accent6">
                  <a:lumMod val="20000"/>
                  <a:lumOff val="80000"/>
                  <a:alpha val="2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3293" y="-43326"/>
            <a:ext cx="2155798" cy="830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255">
              <a:defRPr/>
            </a:pPr>
            <a:r>
              <a:rPr lang="en-US" sz="4798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 Series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869" y="-126654"/>
            <a:ext cx="3119085" cy="98822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C8227B-E01A-4DF2-8BA6-710B8C9BD846}"/>
              </a:ext>
            </a:extLst>
          </p:cNvPr>
          <p:cNvSpPr txBox="1"/>
          <p:nvPr/>
        </p:nvSpPr>
        <p:spPr>
          <a:xfrm>
            <a:off x="1397438" y="6473159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E86089-D982-4D81-9720-BBE629E0EF3C}"/>
              </a:ext>
            </a:extLst>
          </p:cNvPr>
          <p:cNvGrpSpPr/>
          <p:nvPr/>
        </p:nvGrpSpPr>
        <p:grpSpPr>
          <a:xfrm>
            <a:off x="555781" y="6420703"/>
            <a:ext cx="734165" cy="244944"/>
            <a:chOff x="547688" y="952500"/>
            <a:chExt cx="12190413" cy="40671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106E21D-F539-4B9D-8995-1845ED378B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7C4FE54-A2F9-45B7-A085-45813D350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D1F85FA3-565B-4112-B6D9-B19E14E5AE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83E87399-24FD-45F7-82E5-715D49DAB0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746DEDB5-64ED-4421-AE92-1E8BEC0C6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08A404D9-542C-4D82-A132-050E4D9971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F58D13BC-624E-472D-9829-46B071ECCE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7E9A27F-3555-4C81-90A5-E4F63E4A6173}"/>
              </a:ext>
            </a:extLst>
          </p:cNvPr>
          <p:cNvGrpSpPr/>
          <p:nvPr/>
        </p:nvGrpSpPr>
        <p:grpSpPr>
          <a:xfrm>
            <a:off x="312784" y="3665706"/>
            <a:ext cx="3479853" cy="2896864"/>
            <a:chOff x="311277" y="3665766"/>
            <a:chExt cx="3480759" cy="289761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EE34E92-A320-4BEA-AFA8-8DEAB1693E52}"/>
                </a:ext>
              </a:extLst>
            </p:cNvPr>
            <p:cNvSpPr/>
            <p:nvPr/>
          </p:nvSpPr>
          <p:spPr>
            <a:xfrm>
              <a:off x="312801" y="3688468"/>
              <a:ext cx="3450375" cy="266329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55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0F6447-9C27-48DB-AA49-EC760A96AE0B}"/>
                </a:ext>
              </a:extLst>
            </p:cNvPr>
            <p:cNvSpPr txBox="1"/>
            <p:nvPr/>
          </p:nvSpPr>
          <p:spPr>
            <a:xfrm>
              <a:off x="311277" y="3665766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255">
                <a:defRPr/>
              </a:pPr>
              <a:r>
                <a:rPr lang="en-US" sz="2398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S22e-20 </a:t>
              </a:r>
            </a:p>
            <a:p>
              <a:pPr defTabSz="1218255">
                <a:defRPr/>
              </a:pPr>
              <a:r>
                <a:rPr lang="en-US" sz="1799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(Channel Only)</a:t>
              </a:r>
              <a:endParaRPr lang="en-US" sz="1999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$211</a:t>
              </a: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MTM: 62C6KA</a:t>
              </a:r>
              <a:r>
                <a:rPr lang="en-US" sz="1400" b="1" dirty="0">
                  <a:solidFill>
                    <a:srgbClr val="000000"/>
                  </a:solidFill>
                  <a:highlight>
                    <a:srgbClr val="FFFF00"/>
                  </a:highlight>
                  <a:latin typeface="Segoe UI Light" panose="020B0502040204020203" pitchFamily="34" charset="0"/>
                  <a:cs typeface="Segoe UI Light" panose="020B0502040204020203" pitchFamily="34" charset="0"/>
                </a:rPr>
                <a:t>T</a:t>
              </a: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1US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352602" y="4962947"/>
              <a:ext cx="3439434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52">
                <a:buClr>
                  <a:srgbClr val="6AC346"/>
                </a:buClr>
                <a:buSzPct val="70000"/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21.5” Widescreen Display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Near-Edgeless 21.5” VA Screen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Tilting Stand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VESA Mount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endPara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972" y="5945195"/>
              <a:ext cx="790367" cy="355615"/>
            </a:xfrm>
            <a:prstGeom prst="rect">
              <a:avLst/>
            </a:prstGeom>
          </p:spPr>
        </p:pic>
        <p:pic>
          <p:nvPicPr>
            <p:cNvPr id="4" name="Picture 3" descr="A picture containing text, electronics, television, monitor&#10;&#10;Description automatically generated">
              <a:extLst>
                <a:ext uri="{FF2B5EF4-FFF2-40B4-BE49-F238E27FC236}">
                  <a16:creationId xmlns:a16="http://schemas.microsoft.com/office/drawing/2014/main" id="{CE960DD0-DF7E-482A-9668-846A4CEE4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0291" y="3909005"/>
              <a:ext cx="1208769" cy="105394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BA9D7-BA86-41BB-A967-5A22B0C41DB8}"/>
              </a:ext>
            </a:extLst>
          </p:cNvPr>
          <p:cNvGrpSpPr/>
          <p:nvPr/>
        </p:nvGrpSpPr>
        <p:grpSpPr>
          <a:xfrm>
            <a:off x="4370869" y="2394428"/>
            <a:ext cx="3449476" cy="2506239"/>
            <a:chOff x="4374019" y="2671364"/>
            <a:chExt cx="3450375" cy="25068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EE34E92-A320-4BEA-AFA8-8DEAB1693E52}"/>
                </a:ext>
              </a:extLst>
            </p:cNvPr>
            <p:cNvSpPr/>
            <p:nvPr/>
          </p:nvSpPr>
          <p:spPr>
            <a:xfrm>
              <a:off x="4374019" y="2671364"/>
              <a:ext cx="3450375" cy="2475281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55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0F6447-9C27-48DB-AA49-EC760A96AE0B}"/>
                </a:ext>
              </a:extLst>
            </p:cNvPr>
            <p:cNvSpPr txBox="1"/>
            <p:nvPr/>
          </p:nvSpPr>
          <p:spPr>
            <a:xfrm>
              <a:off x="4374019" y="2676682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255">
                <a:defRPr/>
              </a:pPr>
              <a:r>
                <a:rPr lang="en-US" sz="2398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S24e-20</a:t>
              </a:r>
            </a:p>
            <a:p>
              <a:pPr defTabSz="1218255">
                <a:defRPr/>
              </a:pPr>
              <a:r>
                <a:rPr lang="en-US" sz="1799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(Channel Only)</a:t>
              </a: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$232</a:t>
              </a: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MTM: 62AEKA</a:t>
              </a:r>
              <a:r>
                <a:rPr lang="en-US" sz="1400" b="1" dirty="0">
                  <a:solidFill>
                    <a:srgbClr val="000000"/>
                  </a:solidFill>
                  <a:highlight>
                    <a:srgbClr val="FFFF00"/>
                  </a:highlight>
                  <a:latin typeface="Segoe UI Light" panose="020B0502040204020203" pitchFamily="34" charset="0"/>
                  <a:cs typeface="Segoe UI Light" panose="020B0502040204020203" pitchFamily="34" charset="0"/>
                </a:rPr>
                <a:t>T</a:t>
              </a: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2US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9564" y="4674733"/>
              <a:ext cx="790367" cy="35561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4398113" y="3793261"/>
              <a:ext cx="340202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52">
                <a:buClr>
                  <a:srgbClr val="6AC346"/>
                </a:buClr>
                <a:buSzPct val="70000"/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23.8” Widescreen Display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Near-Edgeless 23.8” VA Screen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Tilting Stand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VESA Mount</a:t>
              </a:r>
            </a:p>
          </p:txBody>
        </p:sp>
        <p:pic>
          <p:nvPicPr>
            <p:cNvPr id="8" name="Picture 7" descr="A picture containing text, display, picture frame&#10;&#10;Description automatically generated">
              <a:extLst>
                <a:ext uri="{FF2B5EF4-FFF2-40B4-BE49-F238E27FC236}">
                  <a16:creationId xmlns:a16="http://schemas.microsoft.com/office/drawing/2014/main" id="{FE3D9664-61EB-450A-8A1A-465E68017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2881" y="2718086"/>
              <a:ext cx="1601424" cy="13257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DC9F79-490E-413E-958B-EB6535844AA3}"/>
              </a:ext>
            </a:extLst>
          </p:cNvPr>
          <p:cNvGrpSpPr/>
          <p:nvPr/>
        </p:nvGrpSpPr>
        <p:grpSpPr>
          <a:xfrm>
            <a:off x="8398576" y="884498"/>
            <a:ext cx="3604463" cy="2722196"/>
            <a:chOff x="8557062" y="812811"/>
            <a:chExt cx="3605402" cy="272290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EB7241-66E9-4250-9083-A1FEEAA90677}"/>
                </a:ext>
              </a:extLst>
            </p:cNvPr>
            <p:cNvSpPr/>
            <p:nvPr/>
          </p:nvSpPr>
          <p:spPr>
            <a:xfrm>
              <a:off x="8557062" y="871143"/>
              <a:ext cx="3450375" cy="266457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55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C43417-E9B5-41CD-83C8-D8345030A009}"/>
                </a:ext>
              </a:extLst>
            </p:cNvPr>
            <p:cNvSpPr txBox="1"/>
            <p:nvPr/>
          </p:nvSpPr>
          <p:spPr>
            <a:xfrm>
              <a:off x="8557062" y="871902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255">
                <a:defRPr/>
              </a:pPr>
              <a:r>
                <a:rPr lang="en-US" sz="2398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S27e-20</a:t>
              </a:r>
            </a:p>
            <a:p>
              <a:pPr defTabSz="1218255">
                <a:defRPr/>
              </a:pPr>
              <a:r>
                <a:rPr lang="en-US" sz="1799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(Channel Only)</a:t>
              </a: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$259</a:t>
              </a: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MTM: 62AFKA</a:t>
              </a:r>
              <a:r>
                <a:rPr lang="en-US" sz="1400" b="1" dirty="0">
                  <a:solidFill>
                    <a:srgbClr val="000000"/>
                  </a:solidFill>
                  <a:highlight>
                    <a:srgbClr val="FFFF00"/>
                  </a:highlight>
                  <a:latin typeface="Segoe UI Light" panose="020B0502040204020203" pitchFamily="34" charset="0"/>
                  <a:cs typeface="Segoe UI Light" panose="020B0502040204020203" pitchFamily="34" charset="0"/>
                </a:rPr>
                <a:t>T</a:t>
              </a: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2US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8641763" y="2141756"/>
              <a:ext cx="332819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52">
                <a:buClr>
                  <a:srgbClr val="6AC346"/>
                </a:buClr>
                <a:buSzPct val="70000"/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27” Widescreen Display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Near-Edgeless 27” IPS Screen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Tilting Stand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VESA Mount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2450" y="3129146"/>
              <a:ext cx="790367" cy="355615"/>
            </a:xfrm>
            <a:prstGeom prst="rect">
              <a:avLst/>
            </a:prstGeom>
          </p:spPr>
        </p:pic>
        <p:pic>
          <p:nvPicPr>
            <p:cNvPr id="10" name="Picture 9" descr="A picture containing text, dark, picture frame&#10;&#10;Description automatically generated">
              <a:extLst>
                <a:ext uri="{FF2B5EF4-FFF2-40B4-BE49-F238E27FC236}">
                  <a16:creationId xmlns:a16="http://schemas.microsoft.com/office/drawing/2014/main" id="{FE02B11A-ECA5-4479-9091-755123326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40700" y="812811"/>
              <a:ext cx="1921764" cy="1578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5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1" y="228600"/>
            <a:ext cx="804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SERVICES</a:t>
            </a:r>
          </a:p>
        </p:txBody>
      </p:sp>
      <p:pic>
        <p:nvPicPr>
          <p:cNvPr id="15" name="Picture 14" descr="shield-services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76" y="167059"/>
            <a:ext cx="711173" cy="71415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505968-3CB3-CD0F-DC45-83EC61467E78}"/>
              </a:ext>
            </a:extLst>
          </p:cNvPr>
          <p:cNvSpPr txBox="1">
            <a:spLocks/>
          </p:cNvSpPr>
          <p:nvPr/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-22856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35938" indent="-150258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47033" indent="-156606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45431" indent="-150258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Looking for the latest Services and Software information? </a:t>
            </a: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Check out SmartFind for compatible Services &amp; Software for EDU, ThinkPad, ThinkCentre, ThinkStation models</a:t>
            </a: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4"/>
              </a:rPr>
              <a:t>https://smartfind.lenovo.com/#/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0FC0E-5CF7-3406-AD61-D2B123134B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164" y="3326704"/>
            <a:ext cx="5390496" cy="298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5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5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B50AC623-2EB3-185D-2EC8-36330AF0F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28" y="3429000"/>
            <a:ext cx="3035991" cy="3035991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PREMIUM TOPSELLER NOTEBOOKS</a:t>
            </a:r>
          </a:p>
          <a:p>
            <a:r>
              <a:rPr lang="en-US" sz="2000" i="1" dirty="0">
                <a:solidFill>
                  <a:srgbClr val="FFFFFF"/>
                </a:solidFill>
                <a:ea typeface="Arial" charset="0"/>
                <a:cs typeface="Arial" charset="0"/>
              </a:rPr>
              <a:t>X &amp; Z Series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033B76-BA07-F677-9F14-BCC05D179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293482"/>
              </p:ext>
            </p:extLst>
          </p:nvPr>
        </p:nvGraphicFramePr>
        <p:xfrm>
          <a:off x="0" y="1296444"/>
          <a:ext cx="394178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Carbon 10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21CB000AUS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21CB009KUS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21CB000ACA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21CB000CCA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21CB009KCA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i5-1240P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633064-79A8-1E4C-1758-EE6B8B8CB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54332"/>
              </p:ext>
            </p:extLst>
          </p:nvPr>
        </p:nvGraphicFramePr>
        <p:xfrm>
          <a:off x="3920590" y="1296442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Yoga 7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21CD0045US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21CD000GUS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21CD0045CA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21CD000GCA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75DBDD-9975-27FB-BE13-420BDEEE3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335997"/>
              </p:ext>
            </p:extLst>
          </p:nvPr>
        </p:nvGraphicFramePr>
        <p:xfrm>
          <a:off x="6598843" y="1296442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Yoga Gen 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$2389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21AW002MUS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21AW002MCA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52.8Whr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52.8Whr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5E0757-215A-225E-FCCD-BDA122D2C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93526"/>
              </p:ext>
            </p:extLst>
          </p:nvPr>
        </p:nvGraphicFramePr>
        <p:xfrm>
          <a:off x="9255903" y="1296442"/>
          <a:ext cx="1484065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Extreme Gen 5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21DE0049US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21DE0049CA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52.8Whr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C58AE6B-7652-8318-7B15-D0CE69113AA3}"/>
              </a:ext>
            </a:extLst>
          </p:cNvPr>
          <p:cNvSpPr txBox="1"/>
          <p:nvPr/>
        </p:nvSpPr>
        <p:spPr>
          <a:xfrm>
            <a:off x="2302141" y="590490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Carbon 10</a:t>
            </a:r>
            <a:r>
              <a:rPr lang="en-US" sz="1165" i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i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19F1DD-C3BE-8331-3263-AAC01AA1577D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C2A920C-3D89-D5DD-D23B-9606A9F6F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766740"/>
              </p:ext>
            </p:extLst>
          </p:nvPr>
        </p:nvGraphicFramePr>
        <p:xfrm>
          <a:off x="5399506" y="3811219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Z16 Gen 1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21D4001UUS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21D4001UCA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21D4001VCA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72Whr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72Whr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4FE0E784-4A7D-17AD-3A1C-3F26DB4622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789" b="21789"/>
          <a:stretch/>
        </p:blipFill>
        <p:spPr>
          <a:xfrm>
            <a:off x="8158171" y="3981895"/>
            <a:ext cx="4154579" cy="23441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E022D0-8832-ED42-D8C5-76F016B92641}"/>
              </a:ext>
            </a:extLst>
          </p:cNvPr>
          <p:cNvSpPr txBox="1"/>
          <p:nvPr/>
        </p:nvSpPr>
        <p:spPr>
          <a:xfrm>
            <a:off x="10964252" y="5969623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Z16 Gen 1</a:t>
            </a:r>
          </a:p>
        </p:txBody>
      </p:sp>
    </p:spTree>
    <p:extLst>
      <p:ext uri="{BB962C8B-B14F-4D97-AF65-F5344CB8AC3E}">
        <p14:creationId xmlns:p14="http://schemas.microsoft.com/office/powerpoint/2010/main" val="275859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10" descr="コンピューターが置かれているノートパソコン&#10;&#10;自動的に生成された説明">
            <a:extLst>
              <a:ext uri="{FF2B5EF4-FFF2-40B4-BE49-F238E27FC236}">
                <a16:creationId xmlns:a16="http://schemas.microsoft.com/office/drawing/2014/main" id="{6CEDCA2E-2D47-FDFF-56B8-269FA62AA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55" y="3649741"/>
            <a:ext cx="4141476" cy="26886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PREMIUM TOPSELLER NOTEBOOKS</a:t>
            </a:r>
          </a:p>
          <a:p>
            <a:r>
              <a:rPr lang="en-US" sz="2000" i="1" dirty="0">
                <a:solidFill>
                  <a:srgbClr val="FFFFFF"/>
                </a:solidFill>
                <a:ea typeface="Arial" charset="0"/>
                <a:cs typeface="Arial" charset="0"/>
              </a:rPr>
              <a:t>T Series – Intel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033B76-BA07-F677-9F14-BCC05D179BF4}"/>
              </a:ext>
            </a:extLst>
          </p:cNvPr>
          <p:cNvGraphicFramePr>
            <a:graphicFrameLocks noGrp="1"/>
          </p:cNvGraphicFramePr>
          <p:nvPr/>
        </p:nvGraphicFramePr>
        <p:xfrm>
          <a:off x="7622088" y="1298943"/>
          <a:ext cx="394178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G3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21BR000DUS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21BR002TUS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21BR000DCA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21BR002TCA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21BR002VCA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i5-1250P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8919F1DD-C3BE-8331-3263-AAC01AA1577D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7AA23E-3D06-E6F8-65F5-3983C8038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942334"/>
              </p:ext>
            </p:extLst>
          </p:nvPr>
        </p:nvGraphicFramePr>
        <p:xfrm>
          <a:off x="0" y="1302666"/>
          <a:ext cx="7622088" cy="2519239"/>
        </p:xfrm>
        <a:graphic>
          <a:graphicData uri="http://schemas.openxmlformats.org/drawingml/2006/table">
            <a:tbl>
              <a:tblPr firstRow="1"/>
              <a:tblGrid>
                <a:gridCol w="2695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8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8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58866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21287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  <a:gridCol w="1196236">
                  <a:extLst>
                    <a:ext uri="{9D8B030D-6E8A-4147-A177-3AD203B41FA5}">
                      <a16:colId xmlns:a16="http://schemas.microsoft.com/office/drawing/2014/main" val="214971596"/>
                    </a:ext>
                  </a:extLst>
                </a:gridCol>
                <a:gridCol w="1258866">
                  <a:extLst>
                    <a:ext uri="{9D8B030D-6E8A-4147-A177-3AD203B41FA5}">
                      <a16:colId xmlns:a16="http://schemas.microsoft.com/office/drawing/2014/main" val="3756794287"/>
                    </a:ext>
                  </a:extLst>
                </a:gridCol>
              </a:tblGrid>
              <a:tr h="394724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G3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21AH00BRUS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21AH00BLUS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21AH00BSUS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21AH00BQCA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21AH00BRCA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21AH00BLCA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21AH00BSCA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6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i7-1245U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6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6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4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2.2K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6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4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44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53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8E82B9-8197-9FB2-C89D-A95AFC794C6E}"/>
              </a:ext>
            </a:extLst>
          </p:cNvPr>
          <p:cNvGraphicFramePr>
            <a:graphicFrameLocks noGrp="1"/>
          </p:cNvGraphicFramePr>
          <p:nvPr/>
        </p:nvGraphicFramePr>
        <p:xfrm>
          <a:off x="3342314" y="3813720"/>
          <a:ext cx="5156808" cy="2524678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5025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T16 G1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21BV0097US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21BV0090US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21BV0096US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21BV0091CA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21BV0097CA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21BV0096CA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Anti-glare,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1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2240C648-1624-A9A1-965A-2FD6FA74A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9" y="4030152"/>
            <a:ext cx="2618221" cy="2099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D45125-CE3F-E3A7-D428-64D0A64FB35C}"/>
              </a:ext>
            </a:extLst>
          </p:cNvPr>
          <p:cNvSpPr txBox="1"/>
          <p:nvPr/>
        </p:nvSpPr>
        <p:spPr>
          <a:xfrm>
            <a:off x="11019288" y="567217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T14s Gen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1B203E-B93D-A99F-14DE-3B4C9FE072D8}"/>
              </a:ext>
            </a:extLst>
          </p:cNvPr>
          <p:cNvSpPr txBox="1"/>
          <p:nvPr/>
        </p:nvSpPr>
        <p:spPr>
          <a:xfrm>
            <a:off x="187821" y="5807946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 Gen 3</a:t>
            </a:r>
          </a:p>
        </p:txBody>
      </p:sp>
    </p:spTree>
    <p:extLst>
      <p:ext uri="{BB962C8B-B14F-4D97-AF65-F5344CB8AC3E}">
        <p14:creationId xmlns:p14="http://schemas.microsoft.com/office/powerpoint/2010/main" val="2415213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</a:t>
            </a:r>
          </a:p>
          <a:p>
            <a:r>
              <a:rPr lang="en-US" sz="2000" i="1" dirty="0">
                <a:solidFill>
                  <a:srgbClr val="FFFFFF"/>
                </a:solidFill>
                <a:ea typeface="Arial" charset="0"/>
                <a:cs typeface="Arial" charset="0"/>
              </a:rPr>
              <a:t>T Series – AMD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033B76-BA07-F677-9F14-BCC05D179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747419"/>
              </p:ext>
            </p:extLst>
          </p:nvPr>
        </p:nvGraphicFramePr>
        <p:xfrm>
          <a:off x="9277212" y="1312215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G3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21CQ000HUS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21CQ002JUS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21CQ002HCA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21CQ002JCA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8919F1DD-C3BE-8331-3263-AAC01AA1577D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4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8E82B9-8197-9FB2-C89D-A95AFC794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134473"/>
              </p:ext>
            </p:extLst>
          </p:nvPr>
        </p:nvGraphicFramePr>
        <p:xfrm>
          <a:off x="1" y="1293992"/>
          <a:ext cx="5091830" cy="2524678"/>
        </p:xfrm>
        <a:graphic>
          <a:graphicData uri="http://schemas.openxmlformats.org/drawingml/2006/table">
            <a:tbl>
              <a:tblPr firstRow="1"/>
              <a:tblGrid>
                <a:gridCol w="2636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16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91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14371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32953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G3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21CF000BUS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21CF000DUS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21CF000EUS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21CF000BCA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21CF000CCA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21CF000ECA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Black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Black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2" name="図 6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264CFE3C-D639-9CA3-EC3F-5849EEEC8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89" y="1948603"/>
            <a:ext cx="4998224" cy="40089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D45125-CE3F-E3A7-D428-64D0A64FB35C}"/>
              </a:ext>
            </a:extLst>
          </p:cNvPr>
          <p:cNvSpPr txBox="1"/>
          <p:nvPr/>
        </p:nvSpPr>
        <p:spPr>
          <a:xfrm>
            <a:off x="7632916" y="514403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T16 Gen 1 – AMD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7649102-2848-DFFB-0525-DF0F1E20F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163311"/>
              </p:ext>
            </p:extLst>
          </p:nvPr>
        </p:nvGraphicFramePr>
        <p:xfrm>
          <a:off x="1948510" y="3809202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T16 G1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21CH0004US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21CH0006US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21CH0004CA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21CH0006CA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4166241-8B92-3043-518A-82AFB523C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15" y="4622131"/>
            <a:ext cx="1971780" cy="15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93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images">
            <a:extLst>
              <a:ext uri="{FF2B5EF4-FFF2-40B4-BE49-F238E27FC236}">
                <a16:creationId xmlns:a16="http://schemas.microsoft.com/office/drawing/2014/main" id="{E0B58FD2-DED1-A571-4715-D5F7A8C2A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71" y="947305"/>
            <a:ext cx="2849382" cy="284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303F633-517B-438B-9585-AC30C8710B8A}"/>
              </a:ext>
            </a:extLst>
          </p:cNvPr>
          <p:cNvSpPr txBox="1"/>
          <p:nvPr/>
        </p:nvSpPr>
        <p:spPr>
          <a:xfrm>
            <a:off x="4121224" y="213859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E14 (Intel / AMD)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7944E9-89E2-4BD8-83D8-5D7C402BE58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VELOCITY TOPSELLER NOTEBOOKS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41A124-1C3D-4650-999E-F2D3FCD46E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D9139F-F6DC-DE3E-CE81-47E64EEA7AE8}"/>
              </a:ext>
            </a:extLst>
          </p:cNvPr>
          <p:cNvSpPr/>
          <p:nvPr/>
        </p:nvSpPr>
        <p:spPr>
          <a:xfrm>
            <a:off x="1051482" y="1032591"/>
            <a:ext cx="766540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4 ]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66C74EEF-EBFA-C084-5A64-F6BDFAF8B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095" y="1537687"/>
            <a:ext cx="3237278" cy="28114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6C9482-3B66-0C13-ABA5-A1C21CAF16EC}"/>
              </a:ext>
            </a:extLst>
          </p:cNvPr>
          <p:cNvSpPr/>
          <p:nvPr/>
        </p:nvSpPr>
        <p:spPr>
          <a:xfrm>
            <a:off x="11583806" y="5918311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5D8697-C3EE-4E05-AEB7-702F4FB81FE6}"/>
              </a:ext>
            </a:extLst>
          </p:cNvPr>
          <p:cNvSpPr txBox="1"/>
          <p:nvPr/>
        </p:nvSpPr>
        <p:spPr>
          <a:xfrm>
            <a:off x="10075385" y="335045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L13 Yoga</a:t>
            </a:r>
          </a:p>
        </p:txBody>
      </p:sp>
      <p:pic>
        <p:nvPicPr>
          <p:cNvPr id="13" name="Picture 2" descr="images">
            <a:extLst>
              <a:ext uri="{FF2B5EF4-FFF2-40B4-BE49-F238E27FC236}">
                <a16:creationId xmlns:a16="http://schemas.microsoft.com/office/drawing/2014/main" id="{66F5AD43-6B53-3387-F277-B09BD7FC9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214" y="3287704"/>
            <a:ext cx="3660374" cy="36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82CB2EE-F5B8-4634-A434-AF027C930242}"/>
              </a:ext>
            </a:extLst>
          </p:cNvPr>
          <p:cNvSpPr txBox="1"/>
          <p:nvPr/>
        </p:nvSpPr>
        <p:spPr>
          <a:xfrm>
            <a:off x="250653" y="3448745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E15 (Intel/AMD)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E58D21-02D3-A9E5-1545-8E04E8D0FD7A}"/>
              </a:ext>
            </a:extLst>
          </p:cNvPr>
          <p:cNvSpPr/>
          <p:nvPr/>
        </p:nvSpPr>
        <p:spPr>
          <a:xfrm>
            <a:off x="2412551" y="3486266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02E690-00C0-1B4C-FD89-9F241DBBF1D6}"/>
              </a:ext>
            </a:extLst>
          </p:cNvPr>
          <p:cNvSpPr/>
          <p:nvPr/>
        </p:nvSpPr>
        <p:spPr>
          <a:xfrm>
            <a:off x="11811828" y="4397277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3C1BCC-AB7F-BD8F-4A39-EE7770367BC1}"/>
              </a:ext>
            </a:extLst>
          </p:cNvPr>
          <p:cNvSpPr txBox="1"/>
          <p:nvPr/>
        </p:nvSpPr>
        <p:spPr>
          <a:xfrm>
            <a:off x="9155233" y="479308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C14 (Chrome)</a:t>
            </a:r>
          </a:p>
        </p:txBody>
      </p:sp>
      <p:pic>
        <p:nvPicPr>
          <p:cNvPr id="27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BCDE6010-6C27-3E4A-B2E2-F9BEC5E3F3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46" y="1437412"/>
            <a:ext cx="2787205" cy="223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9B831-4E69-693E-08C9-E525F67CB5D0}"/>
              </a:ext>
            </a:extLst>
          </p:cNvPr>
          <p:cNvSpPr txBox="1"/>
          <p:nvPr/>
        </p:nvSpPr>
        <p:spPr>
          <a:xfrm>
            <a:off x="2075241" y="5784447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Lenovo V15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ABEEAC-529E-ECA9-24DE-DC7A101548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3" t="6048" r="14089" b="5852"/>
          <a:stretch/>
        </p:blipFill>
        <p:spPr>
          <a:xfrm>
            <a:off x="2196716" y="3386083"/>
            <a:ext cx="3348277" cy="30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39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VELOCITY TOPSELLER NOTEBOOKS </a:t>
            </a:r>
          </a:p>
          <a:p>
            <a:r>
              <a:rPr lang="en-US" i="1" dirty="0">
                <a:solidFill>
                  <a:srgbClr val="FFFFFF"/>
                </a:solidFill>
                <a:ea typeface="Arial" charset="0"/>
                <a:cs typeface="Arial" charset="0"/>
              </a:rPr>
              <a:t>E Series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C40DC0-92EE-C97C-A8F1-66BA212FEED8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ADEEF7F-D5B1-98F7-93F8-9F5669CCD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736594"/>
              </p:ext>
            </p:extLst>
          </p:nvPr>
        </p:nvGraphicFramePr>
        <p:xfrm>
          <a:off x="7032017" y="1278804"/>
          <a:ext cx="5156808" cy="2524678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5025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G4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$30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21E6007FUS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21E6007BUS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21E6007DUS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21E6007FCA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21E6007BCA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21E6007GCA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0D9711-1141-5962-0CCE-127B830EB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883"/>
              </p:ext>
            </p:extLst>
          </p:nvPr>
        </p:nvGraphicFramePr>
        <p:xfrm>
          <a:off x="7032017" y="3803482"/>
          <a:ext cx="5156808" cy="2524678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5025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G4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$80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21ED003WUS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21ED003YUS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21ED003WCA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21ED0041CA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21ED003YCA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21ED0043CA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11AC81-036A-E9C7-53E9-6BE36434A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652618"/>
              </p:ext>
            </p:extLst>
          </p:nvPr>
        </p:nvGraphicFramePr>
        <p:xfrm>
          <a:off x="0" y="1283754"/>
          <a:ext cx="394178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G4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21E3008FUS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21E3008BUS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21E3008HCA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21E3008FCA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21E3008BCA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F0CDB07-6EEA-3422-8FF3-29DDB3693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381391"/>
              </p:ext>
            </p:extLst>
          </p:nvPr>
        </p:nvGraphicFramePr>
        <p:xfrm>
          <a:off x="0" y="3798531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G4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$80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21EB001RUS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21EB001RCA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Picture 10" descr="images">
            <a:extLst>
              <a:ext uri="{FF2B5EF4-FFF2-40B4-BE49-F238E27FC236}">
                <a16:creationId xmlns:a16="http://schemas.microsoft.com/office/drawing/2014/main" id="{A2952982-B46B-2EAE-6A57-32AD7FC57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43" y="3054518"/>
            <a:ext cx="3722709" cy="372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D5892631-1AF0-DE2E-2DD2-6DA4B87E3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15" y="1294211"/>
            <a:ext cx="2787205" cy="22355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3C8B9D-8C40-F4FF-27FF-DD7C449135A6}"/>
              </a:ext>
            </a:extLst>
          </p:cNvPr>
          <p:cNvSpPr/>
          <p:nvPr/>
        </p:nvSpPr>
        <p:spPr>
          <a:xfrm>
            <a:off x="6756337" y="6477915"/>
            <a:ext cx="354366" cy="3492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3960C8-F6AD-3171-3062-21E13634E13F}"/>
              </a:ext>
            </a:extLst>
          </p:cNvPr>
          <p:cNvSpPr txBox="1"/>
          <p:nvPr/>
        </p:nvSpPr>
        <p:spPr>
          <a:xfrm>
            <a:off x="2723303" y="5059853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E15 (Intel/AMD)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1C1E1F-DE64-E548-E899-24D47AB03178}"/>
              </a:ext>
            </a:extLst>
          </p:cNvPr>
          <p:cNvSpPr txBox="1"/>
          <p:nvPr/>
        </p:nvSpPr>
        <p:spPr>
          <a:xfrm>
            <a:off x="4040280" y="1928634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E14 (Intel/AMD)</a:t>
            </a:r>
          </a:p>
        </p:txBody>
      </p:sp>
    </p:spTree>
    <p:extLst>
      <p:ext uri="{BB962C8B-B14F-4D97-AF65-F5344CB8AC3E}">
        <p14:creationId xmlns:p14="http://schemas.microsoft.com/office/powerpoint/2010/main" val="388354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C2B1C1-D671-0301-F96A-D3A317DC2D21}"/>
              </a:ext>
            </a:extLst>
          </p:cNvPr>
          <p:cNvSpPr txBox="1"/>
          <p:nvPr/>
        </p:nvSpPr>
        <p:spPr>
          <a:xfrm>
            <a:off x="1051482" y="228600"/>
            <a:ext cx="956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VELOCITY TOPSELLER NOTEBOOKS </a:t>
            </a:r>
          </a:p>
          <a:p>
            <a:r>
              <a:rPr lang="en-US" i="1" dirty="0">
                <a:solidFill>
                  <a:srgbClr val="FFFFFF"/>
                </a:solidFill>
                <a:ea typeface="Arial" charset="0"/>
                <a:cs typeface="Arial" charset="0"/>
              </a:rPr>
              <a:t>L13 Yoga / V Series / Enterprise Chrome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2991FA-B096-0B24-68DF-C7ACE749CF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24F5E0-3B0C-3D22-FEE9-D79D27C5C7E6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5AF8CA6-5CC9-DE74-BEDA-F175AE73D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711106"/>
              </p:ext>
            </p:extLst>
          </p:nvPr>
        </p:nvGraphicFramePr>
        <p:xfrm>
          <a:off x="0" y="1278804"/>
          <a:ext cx="1484065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L13 Yoga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21B5003XUS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21B5003XCA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2E2C293-B450-B15F-6021-E10234919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092905"/>
              </p:ext>
            </p:extLst>
          </p:nvPr>
        </p:nvGraphicFramePr>
        <p:xfrm>
          <a:off x="0" y="3791776"/>
          <a:ext cx="1484065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C14 Gen1 (Chrome)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21C9000HUS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21C9000HCZ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i5-1245U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Abyss Blue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ChromeOS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5" name="Picture 2" descr="images">
            <a:extLst>
              <a:ext uri="{FF2B5EF4-FFF2-40B4-BE49-F238E27FC236}">
                <a16:creationId xmlns:a16="http://schemas.microsoft.com/office/drawing/2014/main" id="{329A7596-3335-5FE1-9917-77BB7C2B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55" y="3312898"/>
            <a:ext cx="3660374" cy="36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95C45F-09EC-77BD-7CF2-0B4A131FAE55}"/>
              </a:ext>
            </a:extLst>
          </p:cNvPr>
          <p:cNvSpPr txBox="1"/>
          <p:nvPr/>
        </p:nvSpPr>
        <p:spPr>
          <a:xfrm>
            <a:off x="4177274" y="4818280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C14 (Chrome)</a:t>
            </a: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4856A493-2851-38CF-D46A-4416BA2EE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42" y="1603932"/>
            <a:ext cx="2329668" cy="20232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D3407-B72A-5407-6103-30B21035A2E1}"/>
              </a:ext>
            </a:extLst>
          </p:cNvPr>
          <p:cNvSpPr/>
          <p:nvPr/>
        </p:nvSpPr>
        <p:spPr>
          <a:xfrm>
            <a:off x="3511705" y="3312898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85498-EC6F-499C-10A0-E3CAE072FA0B}"/>
              </a:ext>
            </a:extLst>
          </p:cNvPr>
          <p:cNvSpPr txBox="1"/>
          <p:nvPr/>
        </p:nvSpPr>
        <p:spPr>
          <a:xfrm>
            <a:off x="2221347" y="293646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L13 Yoga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B9EF482-A213-FC45-E712-3A9753737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936159"/>
              </p:ext>
            </p:extLst>
          </p:nvPr>
        </p:nvGraphicFramePr>
        <p:xfrm>
          <a:off x="7375070" y="1280364"/>
          <a:ext cx="1604585" cy="2511412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791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G3 --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82TS005QUS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82TS005PCA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9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1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52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8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95FB2E9-2378-8E9C-F325-B292A251D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581318"/>
              </p:ext>
            </p:extLst>
          </p:nvPr>
        </p:nvGraphicFramePr>
        <p:xfrm>
          <a:off x="8979655" y="1280365"/>
          <a:ext cx="1604585" cy="2514900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297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G3 --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82TV001QUS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2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82TV001RCA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9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9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5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67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729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5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CA065B0-AE31-7ACB-452B-9B5F8E842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245896"/>
              </p:ext>
            </p:extLst>
          </p:nvPr>
        </p:nvGraphicFramePr>
        <p:xfrm>
          <a:off x="10584240" y="1280364"/>
          <a:ext cx="1604585" cy="2511412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791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G3 --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82TT005GUS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82TT005HCA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9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1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52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8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199544A-2B18-DDC9-C06D-04FED222D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385619"/>
              </p:ext>
            </p:extLst>
          </p:nvPr>
        </p:nvGraphicFramePr>
        <p:xfrm>
          <a:off x="5770486" y="1280364"/>
          <a:ext cx="1604585" cy="2511412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791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G3 --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82TU0004US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82TU0005CA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9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1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52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8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83222813-C62B-237B-6D1A-DC0642434E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3" t="6048" r="14089" b="5852"/>
          <a:stretch/>
        </p:blipFill>
        <p:spPr>
          <a:xfrm>
            <a:off x="7675574" y="3691674"/>
            <a:ext cx="3224085" cy="29028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5F6DC-F5FE-1CC9-3EA9-A143777FF022}"/>
              </a:ext>
            </a:extLst>
          </p:cNvPr>
          <p:cNvSpPr txBox="1"/>
          <p:nvPr/>
        </p:nvSpPr>
        <p:spPr>
          <a:xfrm>
            <a:off x="9895563" y="4682473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Lenovo V15</a:t>
            </a:r>
          </a:p>
        </p:txBody>
      </p:sp>
    </p:spTree>
    <p:extLst>
      <p:ext uri="{BB962C8B-B14F-4D97-AF65-F5344CB8AC3E}">
        <p14:creationId xmlns:p14="http://schemas.microsoft.com/office/powerpoint/2010/main" val="26237038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ducation models_no patter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7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Lenovo Master">
  <a:themeElements>
    <a:clrScheme name="Custom 2">
      <a:dk1>
        <a:srgbClr val="000000"/>
      </a:dk1>
      <a:lt1>
        <a:sysClr val="window" lastClr="FFFFFF"/>
      </a:lt1>
      <a:dk2>
        <a:srgbClr val="F26A52"/>
      </a:dk2>
      <a:lt2>
        <a:srgbClr val="4E444E"/>
      </a:lt2>
      <a:accent1>
        <a:srgbClr val="E1251B"/>
      </a:accent1>
      <a:accent2>
        <a:srgbClr val="871C23"/>
      </a:accent2>
      <a:accent3>
        <a:srgbClr val="D9C1D8"/>
      </a:accent3>
      <a:accent4>
        <a:srgbClr val="4D144A"/>
      </a:accent4>
      <a:accent5>
        <a:srgbClr val="C9D0F0"/>
      </a:accent5>
      <a:accent6>
        <a:srgbClr val="11184F"/>
      </a:accent6>
      <a:hlink>
        <a:srgbClr val="3046AD"/>
      </a:hlink>
      <a:folHlink>
        <a:srgbClr val="3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8252E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2-08-01 ThinkVision Focus" id="{DF9992F4-28F0-49C1-8BD4-CB504EC5B40F}" vid="{8ED9171C-6C36-4B82-AEF6-5BCDFC5F696D}"/>
    </a:ext>
  </a:extLst>
</a:theme>
</file>

<file path=ppt/theme/theme8.xml><?xml version="1.0" encoding="utf-8"?>
<a:theme xmlns:a="http://schemas.openxmlformats.org/drawingml/2006/main" name="1_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2-08-01 ThinkVision Focus" id="{DF9992F4-28F0-49C1-8BD4-CB504EC5B40F}" vid="{ED085AC3-F193-4FC9-8316-6D012F5F7A83}"/>
    </a:ext>
  </a:extLst>
</a:theme>
</file>

<file path=ppt/theme/theme9.xml><?xml version="1.0" encoding="utf-8"?>
<a:theme xmlns:a="http://schemas.openxmlformats.org/drawingml/2006/main" name="3_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2-08-01 ThinkVision Focus" id="{DF9992F4-28F0-49C1-8BD4-CB504EC5B40F}" vid="{D79A9DEE-56DF-4C48-A482-488031B7FA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6CD5A23ED40042AECD06EF9868DB52" ma:contentTypeVersion="11" ma:contentTypeDescription="Create a new document." ma:contentTypeScope="" ma:versionID="3ae666e3f7c40072579630db392c9caf">
  <xsd:schema xmlns:xsd="http://www.w3.org/2001/XMLSchema" xmlns:xs="http://www.w3.org/2001/XMLSchema" xmlns:p="http://schemas.microsoft.com/office/2006/metadata/properties" xmlns:ns2="0b150edd-b318-463a-9f3d-ebe5042bc253" xmlns:ns3="2d67ac00-e96e-4a4a-8b7f-9f8fd8358461" targetNamespace="http://schemas.microsoft.com/office/2006/metadata/properties" ma:root="true" ma:fieldsID="647e6bec09acf0631b500b6c9d82a09c" ns2:_="" ns3:_="">
    <xsd:import namespace="0b150edd-b318-463a-9f3d-ebe5042bc253"/>
    <xsd:import namespace="2d67ac00-e96e-4a4a-8b7f-9f8fd83584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KrisHolladay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50edd-b318-463a-9f3d-ebe5042bc2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KrisHolladay" ma:index="14" nillable="true" ma:displayName="Kris Holladay" ma:format="Dropdown" ma:list="UserInfo" ma:SharePointGroup="0" ma:internalName="KrisHollada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7ac00-e96e-4a4a-8b7f-9f8fd83584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risHolladay xmlns="0b150edd-b318-463a-9f3d-ebe5042bc253">
      <UserInfo>
        <DisplayName/>
        <AccountId xsi:nil="true"/>
        <AccountType/>
      </UserInfo>
    </KrisHolladay>
  </documentManagement>
</p:properties>
</file>

<file path=customXml/itemProps1.xml><?xml version="1.0" encoding="utf-8"?>
<ds:datastoreItem xmlns:ds="http://schemas.openxmlformats.org/officeDocument/2006/customXml" ds:itemID="{18C47C13-56A5-4873-8587-435C3276A9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A2FD2C-8A17-41ED-B224-6108738ED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150edd-b318-463a-9f3d-ebe5042bc253"/>
    <ds:schemaRef ds:uri="2d67ac00-e96e-4a4a-8b7f-9f8fd83584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77D7F6-C16B-4AB5-8119-9E10B6AE9FF1}">
  <ds:schemaRefs>
    <ds:schemaRef ds:uri="0b150edd-b318-463a-9f3d-ebe5042bc253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11702</TotalTime>
  <Words>8651</Words>
  <Application>Microsoft Office PowerPoint</Application>
  <PresentationFormat>Custom</PresentationFormat>
  <Paragraphs>2460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Calibri</vt:lpstr>
      <vt:lpstr>Gotham Bold</vt:lpstr>
      <vt:lpstr>Gotham Light</vt:lpstr>
      <vt:lpstr>Helvetica Neue</vt:lpstr>
      <vt:lpstr>Segoe UI Light</vt:lpstr>
      <vt:lpstr>Verdana</vt:lpstr>
      <vt:lpstr>Wingdings</vt:lpstr>
      <vt:lpstr>Blank</vt:lpstr>
      <vt:lpstr>6_Custom Design</vt:lpstr>
      <vt:lpstr>3_Custom Design</vt:lpstr>
      <vt:lpstr>10_Custom Design</vt:lpstr>
      <vt:lpstr>Education models_no pattern</vt:lpstr>
      <vt:lpstr>17_Custom Design</vt:lpstr>
      <vt:lpstr>2_Lenovo Master</vt:lpstr>
      <vt:lpstr>1_Lenovo Master</vt:lpstr>
      <vt:lpstr>3_Lenovo Master</vt:lpstr>
      <vt:lpstr>TOPSELLER  QUICK REFERENCE GUIDE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ThinkVision P Series</vt:lpstr>
      <vt:lpstr>ThinkVision T86, T75, T65  Interactive Large Format Displays (iLFDs)</vt:lpstr>
      <vt:lpstr>ThinkVision T Series</vt:lpstr>
      <vt:lpstr>ThinkVision M Series Mobile Monitors</vt:lpstr>
      <vt:lpstr>PowerPoint Presentation</vt:lpstr>
      <vt:lpstr>PowerPoint Presentation</vt:lpstr>
      <vt:lpstr>PowerPoint Presentation</vt:lpstr>
      <vt:lpstr>PowerPoint Presentation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 and Goes up to Two Lines</dc:title>
  <dc:creator>kathyp</dc:creator>
  <cp:lastModifiedBy>Bradley Weatherspoon</cp:lastModifiedBy>
  <cp:revision>118</cp:revision>
  <cp:lastPrinted>2016-07-27T15:33:36Z</cp:lastPrinted>
  <dcterms:created xsi:type="dcterms:W3CDTF">2015-04-23T17:39:45Z</dcterms:created>
  <dcterms:modified xsi:type="dcterms:W3CDTF">2023-05-04T18:40:04Z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0x010100EA6CD5A23ED40042AECD06EF9868DB52</vt:lpwstr>
  </property>
</Properties>
</file>